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4"/>
  </p:notesMasterIdLst>
  <p:sldIdLst>
    <p:sldId id="274" r:id="rId5"/>
    <p:sldId id="257" r:id="rId6"/>
    <p:sldId id="26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7" r:id="rId17"/>
    <p:sldId id="278" r:id="rId18"/>
    <p:sldId id="279" r:id="rId19"/>
    <p:sldId id="280" r:id="rId20"/>
    <p:sldId id="281" r:id="rId21"/>
    <p:sldId id="282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23"/>
    <p:restoredTop sz="96395" autoAdjust="0"/>
  </p:normalViewPr>
  <p:slideViewPr>
    <p:cSldViewPr snapToGrid="0" snapToObjects="1">
      <p:cViewPr varScale="1">
        <p:scale>
          <a:sx n="110" d="100"/>
          <a:sy n="110" d="100"/>
        </p:scale>
        <p:origin x="117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Report_graphs!$Q$28</c:f>
              <c:strCache>
                <c:ptCount val="1"/>
                <c:pt idx="0">
                  <c:v>SDS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Report_graphs!$T$29:$T$33</c:f>
                <c:numCache>
                  <c:formatCode>General</c:formatCode>
                  <c:ptCount val="5"/>
                  <c:pt idx="0">
                    <c:v>1.4900000000000002</c:v>
                  </c:pt>
                  <c:pt idx="1">
                    <c:v>1.5100000000000007</c:v>
                  </c:pt>
                  <c:pt idx="2">
                    <c:v>1.7800000000000002</c:v>
                  </c:pt>
                  <c:pt idx="3">
                    <c:v>2.4299999999999997</c:v>
                  </c:pt>
                  <c:pt idx="4">
                    <c:v>3.1500000000000004</c:v>
                  </c:pt>
                </c:numCache>
              </c:numRef>
            </c:plus>
            <c:minus>
              <c:numRef>
                <c:f>Report_graphs!$U$29:$U$33</c:f>
                <c:numCache>
                  <c:formatCode>General</c:formatCode>
                  <c:ptCount val="5"/>
                  <c:pt idx="0">
                    <c:v>1.4900000000000002</c:v>
                  </c:pt>
                  <c:pt idx="1">
                    <c:v>1.5199999999999996</c:v>
                  </c:pt>
                  <c:pt idx="2">
                    <c:v>1.7699999999999996</c:v>
                  </c:pt>
                  <c:pt idx="3">
                    <c:v>2.42</c:v>
                  </c:pt>
                  <c:pt idx="4">
                    <c:v>1</c:v>
                  </c:pt>
                </c:numCache>
              </c:numRef>
            </c:minus>
            <c:spPr>
              <a:ln w="12700" cap="sq">
                <a:miter lim="800000"/>
                <a:tailEnd w="lg" len="lg"/>
              </a:ln>
            </c:spPr>
          </c:errBars>
          <c:cat>
            <c:strRef>
              <c:f>Report_graphs!$P$29:$P$33</c:f>
              <c:strCache>
                <c:ptCount val="5"/>
                <c:pt idx="0">
                  <c:v>T1: Intake</c:v>
                </c:pt>
                <c:pt idx="1">
                  <c:v>T2: Exit</c:v>
                </c:pt>
                <c:pt idx="2">
                  <c:v>T3: 3 months</c:v>
                </c:pt>
                <c:pt idx="3">
                  <c:v>T4: 6 months</c:v>
                </c:pt>
                <c:pt idx="4">
                  <c:v>T5: 12 months</c:v>
                </c:pt>
              </c:strCache>
            </c:strRef>
          </c:cat>
          <c:val>
            <c:numRef>
              <c:f>Report_graphs!$Q$29:$Q$33</c:f>
              <c:numCache>
                <c:formatCode>General</c:formatCode>
                <c:ptCount val="5"/>
                <c:pt idx="0">
                  <c:v>9.9700000000000006</c:v>
                </c:pt>
                <c:pt idx="1">
                  <c:v>7.38</c:v>
                </c:pt>
                <c:pt idx="2">
                  <c:v>5.0199999999999996</c:v>
                </c:pt>
                <c:pt idx="3">
                  <c:v>5.83</c:v>
                </c:pt>
                <c:pt idx="4">
                  <c:v>1.08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B3-4BD7-A3AD-824B728C9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399526592"/>
        <c:axId val="39952502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'\Users\rkm496\Desktop\UTS\[EvProj_Baseline.xlsx]Tables_Drug use'!$V$27</c15:sqref>
                        </c15:formulaRef>
                      </c:ext>
                    </c:extLst>
                    <c:strCache>
                      <c:ptCount val="1"/>
                      <c:pt idx="0">
                        <c:v>Used in last 12 months</c:v>
                      </c:pt>
                    </c:strCache>
                  </c:strRef>
                </c:tx>
                <c:spPr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c:spPr>
                <c:invertIfNegative val="0"/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0582A558-4AFA-44DF-B3BD-BB6D4BD4A784}" type="CELLRANGE">
                            <a:rPr lang="en-US"/>
                            <a:pPr/>
                            <a:t>[CELLRANGE]</a:t>
                          </a:fld>
                          <a:endParaRPr lang="en-AU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1-23B3-4BD7-A3AD-824B728C9B45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84C1EAB2-F8E5-45FD-AB78-61CB0F76BE6B}" type="CELLRANGE">
                            <a:rPr lang="en-AU"/>
                            <a:pPr/>
                            <a:t>[CELLRANGE]</a:t>
                          </a:fld>
                          <a:endParaRPr lang="en-AU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2-23B3-4BD7-A3AD-824B728C9B45}"/>
                      </c:ext>
                    </c:extLst>
                  </c:dLbl>
                  <c:dLbl>
                    <c:idx val="2"/>
                    <c:tx>
                      <c:rich>
                        <a:bodyPr/>
                        <a:lstStyle/>
                        <a:p>
                          <a:fld id="{7F96105A-239D-4F25-9401-E2E5EA05253A}" type="CELLRANGE">
                            <a:rPr lang="en-AU"/>
                            <a:pPr/>
                            <a:t>[CELLRANGE]</a:t>
                          </a:fld>
                          <a:endParaRPr lang="en-AU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3-23B3-4BD7-A3AD-824B728C9B45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50DD00FE-5410-4E20-9532-982624778B17}" type="CELLRANGE">
                            <a:rPr lang="en-AU"/>
                            <a:pPr/>
                            <a:t>[CELLRANGE]</a:t>
                          </a:fld>
                          <a:endParaRPr lang="en-AU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4-23B3-4BD7-A3AD-824B728C9B45}"/>
                      </c:ext>
                    </c:extLst>
                  </c:dLbl>
                  <c:dLbl>
                    <c:idx val="4"/>
                    <c:tx>
                      <c:rich>
                        <a:bodyPr/>
                        <a:lstStyle/>
                        <a:p>
                          <a:fld id="{F1073CA8-BC70-4E24-94F1-8F5EBC7F6108}" type="CELLRANGE">
                            <a:rPr lang="en-AU"/>
                            <a:pPr/>
                            <a:t>[CELLRANGE]</a:t>
                          </a:fld>
                          <a:endParaRPr lang="en-AU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5-23B3-4BD7-A3AD-824B728C9B45}"/>
                      </c:ext>
                    </c:extLst>
                  </c:dLbl>
                  <c:spPr>
                    <a:noFill/>
                    <a:ln>
                      <a:noFill/>
                    </a:ln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00" b="0" i="0" u="none" strike="noStrike">
                          <a:solidFill>
                            <a:sysClr val="windowText" lastClr="000000"/>
                          </a:solidFill>
                          <a:latin typeface="Arial"/>
                          <a:ea typeface="+mn-ea"/>
                          <a:cs typeface="Arial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pPr xmlns:c15="http://schemas.microsoft.com/office/drawing/2012/chart">
                        <a:prstGeom prst="rect">
                          <a:avLst/>
                        </a:prstGeom>
                      </c15:spPr>
                      <c15:showDataLabelsRange val="1"/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Report_graphs!$P$29:$P$33</c15:sqref>
                        </c15:formulaRef>
                      </c:ext>
                    </c:extLst>
                    <c:strCache>
                      <c:ptCount val="5"/>
                      <c:pt idx="0">
                        <c:v>T1: Intake</c:v>
                      </c:pt>
                      <c:pt idx="1">
                        <c:v>T2: Exit</c:v>
                      </c:pt>
                      <c:pt idx="2">
                        <c:v>T3: 3 months</c:v>
                      </c:pt>
                      <c:pt idx="3">
                        <c:v>T4: 6 months</c:v>
                      </c:pt>
                      <c:pt idx="4">
                        <c:v>T5: 12 months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'\Users\rkm496\Desktop\UTS\[EvProj_Baseline.xlsx]Tables_Drug use'!$V$28:$V$32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79</c:v>
                      </c:pt>
                      <c:pt idx="1">
                        <c:v>65</c:v>
                      </c:pt>
                      <c:pt idx="2">
                        <c:v>22</c:v>
                      </c:pt>
                      <c:pt idx="3">
                        <c:v>61</c:v>
                      </c:pt>
                      <c:pt idx="4">
                        <c:v>16</c:v>
                      </c:pt>
                    </c:numCache>
                  </c:numRef>
                </c:val>
                <c:extLst>
                  <c:ext uri="{02D57815-91ED-43cb-92C2-25804820EDAC}">
                    <c15:datalabelsRange>
                      <c15:f>'\Users\rkm496\Desktop\UTS\[EvProj_Baseline.xlsx]Tables_Drug use'!$V$35:$V$39</c15:f>
                      <c15:dlblRangeCache>
                        <c:ptCount val="5"/>
                        <c:pt idx="0">
                          <c:v>0.675213675</c:v>
                        </c:pt>
                        <c:pt idx="1">
                          <c:v>0.555555556</c:v>
                        </c:pt>
                        <c:pt idx="2">
                          <c:v>0.188034188</c:v>
                        </c:pt>
                        <c:pt idx="3">
                          <c:v>0.521367521</c:v>
                        </c:pt>
                        <c:pt idx="4">
                          <c:v>0.136752137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6-23B3-4BD7-A3AD-824B728C9B45}"/>
                  </c:ext>
                </c:extLst>
              </c15:ser>
            </c15:filteredBarSeries>
          </c:ext>
        </c:extLst>
      </c:barChart>
      <c:catAx>
        <c:axId val="399526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AU" b="1">
                    <a:latin typeface="Arial" panose="020B0604020202020204" pitchFamily="34" charset="0"/>
                    <a:cs typeface="Arial" panose="020B0604020202020204" pitchFamily="34" charset="0"/>
                  </a:rPr>
                  <a:t>Follow</a:t>
                </a:r>
                <a:r>
                  <a:rPr lang="en-AU" b="1" baseline="0">
                    <a:latin typeface="Arial" panose="020B0604020202020204" pitchFamily="34" charset="0"/>
                    <a:cs typeface="Arial" panose="020B0604020202020204" pitchFamily="34" charset="0"/>
                  </a:rPr>
                  <a:t> up </a:t>
                </a:r>
                <a:r>
                  <a:rPr lang="en-AU"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Time point</a:t>
                </a:r>
                <a:endParaRPr lang="en-AU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3724346310218209"/>
              <c:y val="0.9378002109418680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12700" cap="flat" cmpd="sng" algn="ctr">
            <a:solidFill>
              <a:schemeClr val="tx1"/>
            </a:solidFill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>
                <a:solidFill>
                  <a:sysClr val="windowText" lastClr="000000"/>
                </a:solidFill>
                <a:latin typeface="Arial"/>
                <a:ea typeface="+mn-ea"/>
                <a:cs typeface="Arial"/>
              </a:defRPr>
            </a:pPr>
            <a:endParaRPr lang="en-US"/>
          </a:p>
        </c:txPr>
        <c:crossAx val="399525024"/>
        <c:crosses val="autoZero"/>
        <c:auto val="1"/>
        <c:lblAlgn val="ctr"/>
        <c:lblOffset val="100"/>
        <c:noMultiLvlLbl val="0"/>
      </c:catAx>
      <c:valAx>
        <c:axId val="399525024"/>
        <c:scaling>
          <c:orientation val="minMax"/>
          <c:max val="15"/>
          <c:min val="0"/>
        </c:scaling>
        <c:delete val="0"/>
        <c:axPos val="l"/>
        <c:majorGridlines>
          <c:spPr>
            <a:prstGeom prst="rect">
              <a:avLst/>
            </a:prstGeom>
            <a:ln w="0" cap="flat" cmpd="sng" algn="ctr">
              <a:solidFill>
                <a:schemeClr val="bg2"/>
              </a:solidFill>
              <a:prstDash val="lgDash"/>
              <a:round/>
            </a:ln>
          </c:spPr>
        </c:majorGridlines>
        <c:title>
          <c:tx>
            <c:rich>
              <a:bodyPr/>
              <a:lstStyle/>
              <a:p>
                <a:pPr>
                  <a:defRPr sz="1000"/>
                </a:pPr>
                <a:r>
                  <a:rPr lang="en-AU" sz="1000">
                    <a:latin typeface="Arial" panose="020B0604020202020204" pitchFamily="34" charset="0"/>
                    <a:cs typeface="Arial" panose="020B0604020202020204" pitchFamily="34" charset="0"/>
                  </a:rPr>
                  <a:t>SDS scores</a:t>
                </a:r>
              </a:p>
            </c:rich>
          </c:tx>
          <c:layout>
            <c:manualLayout>
              <c:xMode val="edge"/>
              <c:yMode val="edge"/>
              <c:x val="1.0902460464988509E-2"/>
              <c:y val="0.36598996543603118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spPr>
          <a:prstGeom prst="rect">
            <a:avLst/>
          </a:prstGeom>
          <a:noFill/>
          <a:ln w="12700">
            <a:solidFill>
              <a:schemeClr val="tx1"/>
            </a:solidFill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>
                <a:solidFill>
                  <a:sysClr val="windowText" lastClr="000000"/>
                </a:solidFill>
                <a:latin typeface="Arial"/>
                <a:ea typeface="+mn-ea"/>
                <a:cs typeface="Arial"/>
              </a:defRPr>
            </a:pPr>
            <a:endParaRPr lang="en-US"/>
          </a:p>
        </c:txPr>
        <c:crossAx val="399526592"/>
        <c:crosses val="autoZero"/>
        <c:crossBetween val="between"/>
      </c:valAx>
      <c:spPr>
        <a:prstGeom prst="rect">
          <a:avLst/>
        </a:prstGeom>
        <a:noFill/>
        <a:ln w="25400">
          <a:noFill/>
        </a:ln>
      </c:spPr>
    </c:plotArea>
    <c:plotVisOnly val="1"/>
    <c:dispBlanksAs val="gap"/>
    <c:showDLblsOverMax val="0"/>
  </c:chart>
  <c:spPr>
    <a:xfrm>
      <a:off x="0" y="0"/>
      <a:ext cx="0" cy="0"/>
    </a:xfrm>
    <a:prstGeom prst="rect">
      <a:avLst/>
    </a:prstGeom>
    <a:solidFill>
      <a:schemeClr val="bg1"/>
    </a:solidFill>
    <a:ln w="9525" cap="flat" cmpd="sng" algn="ctr">
      <a:noFill/>
      <a:round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7E80B-B3F5-C44F-BDF6-FF9B859AF52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9413A-22FE-FB46-A1B3-8720F5358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413A-22FE-FB46-A1B3-8720F53585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74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413A-22FE-FB46-A1B3-8720F53585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93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413A-22FE-FB46-A1B3-8720F53585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9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413A-22FE-FB46-A1B3-8720F53585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17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413A-22FE-FB46-A1B3-8720F53585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4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413A-22FE-FB46-A1B3-8720F53585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04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413A-22FE-FB46-A1B3-8720F53585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5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413A-22FE-FB46-A1B3-8720F53585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07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413A-22FE-FB46-A1B3-8720F53585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38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413A-22FE-FB46-A1B3-8720F53585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34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9413A-22FE-FB46-A1B3-8720F53585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8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46113"/>
            <a:ext cx="7772400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5788"/>
            <a:ext cx="7772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24650" y="5365364"/>
            <a:ext cx="1792800" cy="99195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1"/>
          <a:stretch/>
        </p:blipFill>
        <p:spPr>
          <a:xfrm flipH="1">
            <a:off x="0" y="1"/>
            <a:ext cx="9144000" cy="5106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6"/>
          <a:stretch/>
        </p:blipFill>
        <p:spPr>
          <a:xfrm>
            <a:off x="0" y="3033712"/>
            <a:ext cx="9144000" cy="3824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51336"/>
            <a:ext cx="5410200" cy="1713117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864453"/>
            <a:ext cx="5410200" cy="493658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09384" y="316527"/>
            <a:ext cx="2304828" cy="120032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To replace</a:t>
            </a:r>
            <a:r>
              <a:rPr lang="en-US" sz="1200" baseline="0" dirty="0"/>
              <a:t> this image:</a:t>
            </a:r>
            <a:br>
              <a:rPr lang="en-US" sz="1200" baseline="0" dirty="0"/>
            </a:br>
            <a:r>
              <a:rPr lang="en-US" sz="1200" baseline="0" dirty="0"/>
              <a:t>Go to the Slide Master</a:t>
            </a:r>
            <a:br>
              <a:rPr lang="en-US" sz="1200" baseline="0" dirty="0"/>
            </a:br>
            <a:r>
              <a:rPr lang="en-US" sz="1200" baseline="0" dirty="0"/>
              <a:t>Delete current placeholder image Insert new image </a:t>
            </a:r>
            <a:br>
              <a:rPr lang="en-US" sz="1200" baseline="0" dirty="0"/>
            </a:br>
            <a:r>
              <a:rPr lang="en-US" sz="1200" baseline="0" dirty="0"/>
              <a:t>Send image to back</a:t>
            </a:r>
          </a:p>
          <a:p>
            <a:r>
              <a:rPr lang="en-US" sz="1200" baseline="0" dirty="0"/>
              <a:t>Then delete this box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24650" y="5365364"/>
            <a:ext cx="1792800" cy="99195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51620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13134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51620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13134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Pepper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51620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13134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EC54D-B63B-7C48-9091-03C77B203B4C}" type="datetime1">
              <a:rPr lang="en-AU" smtClean="0"/>
              <a:t>20/08/2020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9761"/>
            <a:ext cx="7886700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43962"/>
            <a:ext cx="37800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350" y="1443962"/>
            <a:ext cx="37800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D7D53-7643-1644-946E-858DF13AF5BB}" type="datetime1">
              <a:rPr lang="en-AU" smtClean="0"/>
              <a:t>20/08/2020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i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43962"/>
            <a:ext cx="25200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0" y="1443962"/>
            <a:ext cx="504063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D2F13-B375-6A4C-A538-121718CC278B}" type="datetime1">
              <a:rPr lang="en-AU" smtClean="0"/>
              <a:t>20/08/2020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974D-99CA-4348-9B69-C3D4C84BE578}" type="datetime1">
              <a:rPr lang="en-AU" smtClean="0"/>
              <a:t>20/08/2020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28787-318B-9B44-98FE-4310BC497810}" type="datetime1">
              <a:rPr lang="en-AU" smtClean="0"/>
              <a:t>20/08/2020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7F314577-A7BD-E34C-8774-BC89472A9F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49844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7" r:id="rId2"/>
    <p:sldLayoutId id="2147483675" r:id="rId3"/>
    <p:sldLayoutId id="2147483684" r:id="rId4"/>
    <p:sldLayoutId id="2147483685" r:id="rId5"/>
    <p:sldLayoutId id="2147483674" r:id="rId6"/>
    <p:sldLayoutId id="2147483676" r:id="rId7"/>
    <p:sldLayoutId id="2147483686" r:id="rId8"/>
    <p:sldLayoutId id="2147483678" r:id="rId9"/>
    <p:sldLayoutId id="214748367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egoeUISymbol" charset="0"/>
        <a:buChar char="▸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BA86FE3-C56C-42D5-9892-A6D4D17AC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84369"/>
            <a:ext cx="8031480" cy="20409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+mn-lt"/>
              </a:rPr>
              <a:t>Treatment Outcomes and Lessons Learned: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The Evaluation Project of Residential Rehabilitation at Odyssey House NSW</a:t>
            </a:r>
            <a:endParaRPr lang="en-AU" sz="3200" b="1" dirty="0">
              <a:latin typeface="+mn-lt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760A537-D04B-48E6-86F1-4357CFCB1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4570" y="5584849"/>
            <a:ext cx="4594860" cy="1136626"/>
          </a:xfrm>
        </p:spPr>
        <p:txBody>
          <a:bodyPr>
            <a:normAutofit/>
          </a:bodyPr>
          <a:lstStyle/>
          <a:p>
            <a:pPr algn="ctr"/>
            <a:r>
              <a:rPr lang="en-US" sz="1050" b="1" dirty="0"/>
              <a:t>Julie Babineau – CEO, OHNSW</a:t>
            </a:r>
          </a:p>
          <a:p>
            <a:pPr algn="ctr"/>
            <a:r>
              <a:rPr lang="en-US" sz="1050" b="1" dirty="0"/>
              <a:t>Mark Stevens – Clinical Services Manager, OHNSW</a:t>
            </a:r>
          </a:p>
          <a:p>
            <a:pPr algn="ctr"/>
            <a:r>
              <a:rPr lang="en-US" sz="1050" b="1" dirty="0"/>
              <a:t>Toby Newton-John – Associate Professor, UTS</a:t>
            </a:r>
          </a:p>
          <a:p>
            <a:pPr algn="ctr"/>
            <a:r>
              <a:rPr lang="en-US" sz="1050" b="1" dirty="0"/>
              <a:t>David Kelly – Director, Residential Services, OHNSW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17BDE-56A8-4A45-A29F-BD764BB0E4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7F314577-A7BD-E34C-8774-BC89472A9F09}" type="slidenum">
              <a:rPr lang="en-US" smtClean="0"/>
              <a:t>1</a:t>
            </a:fld>
            <a:endParaRPr lang="en-US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177E4744-2593-4B9A-8D2C-CC7F5FCF6E12}"/>
              </a:ext>
            </a:extLst>
          </p:cNvPr>
          <p:cNvSpPr txBox="1">
            <a:spLocks/>
          </p:cNvSpPr>
          <p:nvPr/>
        </p:nvSpPr>
        <p:spPr>
          <a:xfrm>
            <a:off x="838200" y="4089761"/>
            <a:ext cx="7772400" cy="724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UISymbo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Friday, 21 August 2020 at 10:00am</a:t>
            </a:r>
          </a:p>
        </p:txBody>
      </p:sp>
    </p:spTree>
    <p:extLst>
      <p:ext uri="{BB962C8B-B14F-4D97-AF65-F5344CB8AC3E}">
        <p14:creationId xmlns:p14="http://schemas.microsoft.com/office/powerpoint/2010/main" val="317337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3139"/>
            <a:ext cx="7886700" cy="900000"/>
          </a:xfrm>
        </p:spPr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443961"/>
            <a:ext cx="7886700" cy="4912389"/>
          </a:xfrm>
        </p:spPr>
        <p:txBody>
          <a:bodyPr>
            <a:normAutofit/>
          </a:bodyPr>
          <a:lstStyle/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/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11" y="816861"/>
            <a:ext cx="2712955" cy="292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344982"/>
            <a:ext cx="2712955" cy="292633"/>
          </a:xfrm>
          <a:prstGeom prst="rect">
            <a:avLst/>
          </a:prstGeom>
        </p:spPr>
      </p:pic>
      <p:sp>
        <p:nvSpPr>
          <p:cNvPr id="11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099383"/>
            <a:ext cx="7886700" cy="4912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</a:rPr>
              <a:t>Social functioning – the OTI-SF scale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00647"/>
            <a:ext cx="4452800" cy="31326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8650" y="1669667"/>
            <a:ext cx="424815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dirty="0"/>
              <a:t>Lower scores = Better social functioning.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dirty="0"/>
              <a:t>Significant main effect of Time </a:t>
            </a:r>
          </a:p>
          <a:p>
            <a:pPr>
              <a:lnSpc>
                <a:spcPct val="150000"/>
              </a:lnSpc>
            </a:pPr>
            <a:r>
              <a:rPr lang="en-AU" sz="1200" dirty="0"/>
              <a:t>F(4, 73)=6.46, p&lt;.001 )  </a:t>
            </a:r>
            <a:endParaRPr lang="en-US" sz="1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dirty="0"/>
              <a:t>Significant improvement in social functioning from intake to separation </a:t>
            </a:r>
            <a:r>
              <a:rPr lang="en-AU" sz="1200" dirty="0"/>
              <a:t>(</a:t>
            </a:r>
            <a:r>
              <a:rPr lang="en-AU" sz="1200" i="1" dirty="0"/>
              <a:t>p</a:t>
            </a:r>
            <a:r>
              <a:rPr lang="en-AU" sz="1200" dirty="0"/>
              <a:t>&lt;.001)</a:t>
            </a:r>
            <a:r>
              <a:rPr lang="en-AU" dirty="0"/>
              <a:t>.</a:t>
            </a:r>
          </a:p>
          <a:p>
            <a:pPr>
              <a:lnSpc>
                <a:spcPct val="150000"/>
              </a:lnSpc>
            </a:pPr>
            <a:endParaRPr lang="en-AU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dirty="0"/>
              <a:t>Improvement is maintained 3, 6, and 12- months after treatment.  </a:t>
            </a:r>
            <a:endParaRPr lang="en-AU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348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3139"/>
            <a:ext cx="7886700" cy="900000"/>
          </a:xfrm>
        </p:spPr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443961"/>
            <a:ext cx="7886700" cy="4912389"/>
          </a:xfrm>
        </p:spPr>
        <p:txBody>
          <a:bodyPr>
            <a:normAutofit/>
          </a:bodyPr>
          <a:lstStyle/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/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11" y="816861"/>
            <a:ext cx="2712955" cy="292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344982"/>
            <a:ext cx="2712955" cy="292633"/>
          </a:xfrm>
          <a:prstGeom prst="rect">
            <a:avLst/>
          </a:prstGeom>
        </p:spPr>
      </p:pic>
      <p:sp>
        <p:nvSpPr>
          <p:cNvPr id="11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099383"/>
            <a:ext cx="7886700" cy="4912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</a:rPr>
              <a:t>Qualitative feedback - negative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650" y="1669667"/>
            <a:ext cx="4429382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Recurring themes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 Disagreed with rules, restrictions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 Lack of support with intense emotions</a:t>
            </a: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Reason for leaving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 Family, financial or health reasons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 Stagnation in treatment, time to move on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 Asked to leave or discharged</a:t>
            </a: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Least helpful aspects of Odyssey House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Lack of support during treatment, too many restrictions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Structure of the program  - procedures a hindrance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Nothing – program didn’t suit me, nothing to improve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1600" dirty="0"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032" y="1534111"/>
            <a:ext cx="3999579" cy="38964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43591" y="1534111"/>
            <a:ext cx="914400" cy="6489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4992130" y="1534111"/>
            <a:ext cx="494270" cy="36639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4992130" y="1669667"/>
            <a:ext cx="765861" cy="612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4992130" y="2273177"/>
            <a:ext cx="494270" cy="2924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8789774" y="1194486"/>
            <a:ext cx="333740" cy="667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4506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3139"/>
            <a:ext cx="7886700" cy="900000"/>
          </a:xfrm>
        </p:spPr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443961"/>
            <a:ext cx="7886700" cy="4912389"/>
          </a:xfrm>
        </p:spPr>
        <p:txBody>
          <a:bodyPr>
            <a:normAutofit/>
          </a:bodyPr>
          <a:lstStyle/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/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11" y="816861"/>
            <a:ext cx="2712955" cy="292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344982"/>
            <a:ext cx="2712955" cy="292633"/>
          </a:xfrm>
          <a:prstGeom prst="rect">
            <a:avLst/>
          </a:prstGeom>
        </p:spPr>
      </p:pic>
      <p:sp>
        <p:nvSpPr>
          <p:cNvPr id="11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099383"/>
            <a:ext cx="7886700" cy="4912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</a:rPr>
              <a:t>Qualitative feedback - positive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650" y="1669667"/>
            <a:ext cx="4429382" cy="5332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dirty="0"/>
              <a:t>Recurring themes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Commitment to treatment related to family 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Social support – esp. peers, therapy staff</a:t>
            </a: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Advice for incoming residents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 Trust and commit to the program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 Hard, but worth it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 Don’t give up</a:t>
            </a: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Most helpful aspects of Odyssey House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Therapeutic treatment – therapy, groups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Support network, psychoeducation (esp. about </a:t>
            </a:r>
            <a:r>
              <a:rPr lang="en-US" sz="1600" dirty="0" err="1"/>
              <a:t>AoD</a:t>
            </a:r>
            <a:r>
              <a:rPr lang="en-US" sz="1600" dirty="0"/>
              <a:t>)</a:t>
            </a:r>
          </a:p>
          <a:p>
            <a:pPr marL="742950" lvl="1" indent="-28575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Regular routine, schedule – structure of the program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1600" dirty="0"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43591" y="1534111"/>
            <a:ext cx="914400" cy="6489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4992130" y="1534111"/>
            <a:ext cx="494270" cy="36639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4992130" y="1669667"/>
            <a:ext cx="765861" cy="612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4992130" y="2273177"/>
            <a:ext cx="494270" cy="2924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983" y="1534111"/>
            <a:ext cx="3791785" cy="38108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43591" y="1534111"/>
            <a:ext cx="1005274" cy="4923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2861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72461-B032-49E8-857A-85C0F1B0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6052"/>
            <a:ext cx="7886700" cy="900000"/>
          </a:xfrm>
        </p:spPr>
        <p:txBody>
          <a:bodyPr>
            <a:normAutofit/>
          </a:bodyPr>
          <a:lstStyle/>
          <a:p>
            <a:r>
              <a:rPr lang="en-GB" sz="2800" b="1" dirty="0"/>
              <a:t>A residential NGO Alcohol and Other Drug service has 3 primary objectives</a:t>
            </a:r>
            <a:endParaRPr lang="en-AU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41AB00-3175-4D1F-844E-3135AE3E8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981" y="2499293"/>
            <a:ext cx="7886700" cy="2503847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1) To help as many suitable people as possible easily access treatment</a:t>
            </a:r>
            <a:endParaRPr lang="en-AU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2) For the majority of people to successfully reach their treatment goals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US" sz="1800" dirty="0"/>
              <a:t>3) Post treatment, for the majority of people to maintain and develop their recovery.</a:t>
            </a:r>
          </a:p>
          <a:p>
            <a:pPr marL="0" indent="0">
              <a:buNone/>
            </a:pPr>
            <a:endParaRPr lang="en-AU" sz="1600" b="1" dirty="0">
              <a:latin typeface="Bradley Hand ITC" panose="03070402050302030203" pitchFamily="66" charset="0"/>
            </a:endParaRPr>
          </a:p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61F3C-B658-46A6-9A88-DF181B39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96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F55EA-D632-4A50-B369-E930ED86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The research highlighted 3 main areas of learning</a:t>
            </a:r>
            <a:endParaRPr lang="en-AU" dirty="0">
              <a:latin typeface="+mn-l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7D8A9C-3E88-493D-9AC7-2484A87BE9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2197815"/>
            <a:ext cx="3779838" cy="284495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3460B-2233-4601-B036-15F056357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5350" y="2638696"/>
            <a:ext cx="3780000" cy="315660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1800" dirty="0">
                <a:solidFill>
                  <a:schemeClr val="accent2"/>
                </a:solidFill>
              </a:rPr>
              <a:t>A significant number of residents did not complete treatment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800" dirty="0">
                <a:solidFill>
                  <a:schemeClr val="accent2"/>
                </a:solidFill>
              </a:rPr>
              <a:t>The majority of residents struggled with their mental health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800" dirty="0">
                <a:solidFill>
                  <a:schemeClr val="accent2"/>
                </a:solidFill>
              </a:rPr>
              <a:t>Keeping in contact with people in follow-up was difficult.</a:t>
            </a:r>
          </a:p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54275-475A-4B16-AE56-325210CD9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2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CEF99-A5ED-4CE7-BA6A-4454CA697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>
                <a:latin typeface="+mn-lt"/>
              </a:rPr>
              <a:t>Helping clients stay in treatment</a:t>
            </a:r>
            <a:endParaRPr lang="en-AU" b="1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4086C-1591-4D76-97FA-0EDC16B78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5350" y="2299062"/>
            <a:ext cx="3780000" cy="3496237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solidFill>
                  <a:schemeClr val="accent2"/>
                </a:solidFill>
              </a:rPr>
              <a:t>Following the research we: </a:t>
            </a:r>
          </a:p>
          <a:p>
            <a:r>
              <a:rPr lang="en-GB" sz="1800" dirty="0">
                <a:solidFill>
                  <a:schemeClr val="accent2"/>
                </a:solidFill>
              </a:rPr>
              <a:t>Introduced early stage Social Anxiety groups</a:t>
            </a:r>
            <a:endParaRPr lang="en-AU" sz="1800" dirty="0">
              <a:solidFill>
                <a:schemeClr val="accent2"/>
              </a:solidFill>
            </a:endParaRPr>
          </a:p>
          <a:p>
            <a:r>
              <a:rPr lang="en-GB" sz="1800" dirty="0">
                <a:solidFill>
                  <a:schemeClr val="accent2"/>
                </a:solidFill>
              </a:rPr>
              <a:t>Introduced early stage psychoeducation groups.</a:t>
            </a:r>
            <a:endParaRPr lang="en-AU" sz="1800" dirty="0">
              <a:solidFill>
                <a:schemeClr val="accent2"/>
              </a:solidFill>
            </a:endParaRPr>
          </a:p>
          <a:p>
            <a:r>
              <a:rPr lang="en-GB" sz="1800" dirty="0">
                <a:solidFill>
                  <a:schemeClr val="accent2"/>
                </a:solidFill>
              </a:rPr>
              <a:t>Introduced early stage recovery planning and relapse prevention </a:t>
            </a:r>
            <a:endParaRPr lang="en-AU" sz="1800" dirty="0">
              <a:solidFill>
                <a:schemeClr val="accent2"/>
              </a:solidFill>
            </a:endParaRPr>
          </a:p>
          <a:p>
            <a:r>
              <a:rPr lang="en-GB" sz="1800" dirty="0">
                <a:solidFill>
                  <a:schemeClr val="accent2"/>
                </a:solidFill>
              </a:rPr>
              <a:t>Introduced a short program for clients not needing longer term residential treatment </a:t>
            </a:r>
            <a:endParaRPr lang="en-AU" sz="1800" dirty="0">
              <a:solidFill>
                <a:schemeClr val="accent2"/>
              </a:solidFill>
            </a:endParaRPr>
          </a:p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35D1DF-8AB0-4579-B786-41D5FDA7D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15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64A20A-A281-47CD-9933-8590081F32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60348"/>
            <a:ext cx="3779838" cy="25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49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F1B42-6C85-4234-9511-FA179AAAC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Mental Health</a:t>
            </a:r>
            <a:endParaRPr lang="en-AU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90C82-6665-4D5E-9475-C9CA943C2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5350" y="2499360"/>
            <a:ext cx="3780000" cy="3295940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accent2"/>
                </a:solidFill>
              </a:rPr>
              <a:t>Employed more mental health specialists.</a:t>
            </a:r>
            <a:endParaRPr lang="en-AU" sz="1800" dirty="0">
              <a:solidFill>
                <a:schemeClr val="accent2"/>
              </a:solidFill>
            </a:endParaRPr>
          </a:p>
          <a:p>
            <a:r>
              <a:rPr lang="en-GB" sz="1800" dirty="0">
                <a:solidFill>
                  <a:schemeClr val="accent2"/>
                </a:solidFill>
              </a:rPr>
              <a:t>Provided more mental health focused groups.</a:t>
            </a:r>
            <a:endParaRPr lang="en-AU" sz="1800" dirty="0">
              <a:solidFill>
                <a:schemeClr val="accent2"/>
              </a:solidFill>
            </a:endParaRPr>
          </a:p>
          <a:p>
            <a:r>
              <a:rPr lang="en-GB" sz="1800" dirty="0">
                <a:solidFill>
                  <a:schemeClr val="accent2"/>
                </a:solidFill>
              </a:rPr>
              <a:t>Introduced “stepped” Mental Health Recovery groups.</a:t>
            </a:r>
            <a:endParaRPr lang="en-AU" sz="1800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60599-E316-4355-922D-07DBA57C3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16</a:t>
            </a:fld>
            <a:endParaRPr lang="en-US"/>
          </a:p>
        </p:txBody>
      </p:sp>
      <p:pic>
        <p:nvPicPr>
          <p:cNvPr id="9" name="Content Placeholder 8" descr="A picture containing outdoor, motorcycle, bicycle, riding&#10;&#10;Description automatically generated">
            <a:extLst>
              <a:ext uri="{FF2B5EF4-FFF2-40B4-BE49-F238E27FC236}">
                <a16:creationId xmlns:a16="http://schemas.microsoft.com/office/drawing/2014/main" id="{8DEB2F44-8927-4E23-8586-3C01CF543A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2360348"/>
            <a:ext cx="3779838" cy="25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40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CB3BE-26CD-416D-93F1-DDF03BB61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After the program</a:t>
            </a:r>
            <a:endParaRPr lang="en-A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87FEF-AF22-4CF8-A8D4-3480E80EA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43962"/>
            <a:ext cx="7886700" cy="1882712"/>
          </a:xfrm>
        </p:spPr>
        <p:txBody>
          <a:bodyPr/>
          <a:lstStyle/>
          <a:p>
            <a:r>
              <a:rPr lang="en-GB" sz="1800" dirty="0">
                <a:solidFill>
                  <a:schemeClr val="accent2"/>
                </a:solidFill>
                <a:latin typeface="+mj-lt"/>
              </a:rPr>
              <a:t>More emphasis on post-residential recovery capital</a:t>
            </a:r>
          </a:p>
          <a:p>
            <a:r>
              <a:rPr lang="en-GB" sz="1800" dirty="0">
                <a:solidFill>
                  <a:schemeClr val="accent2"/>
                </a:solidFill>
                <a:latin typeface="+mj-lt"/>
              </a:rPr>
              <a:t>VET training </a:t>
            </a:r>
            <a:endParaRPr lang="en-AU" sz="1800" dirty="0">
              <a:solidFill>
                <a:schemeClr val="accent2"/>
              </a:solidFill>
              <a:latin typeface="+mj-lt"/>
            </a:endParaRPr>
          </a:p>
          <a:p>
            <a:r>
              <a:rPr lang="en-GB" sz="1800" dirty="0">
                <a:solidFill>
                  <a:schemeClr val="accent2"/>
                </a:solidFill>
                <a:latin typeface="+mj-lt"/>
              </a:rPr>
              <a:t>Built stronger post treatment links with Community Services</a:t>
            </a:r>
            <a:endParaRPr lang="en-AU" sz="1800" dirty="0">
              <a:solidFill>
                <a:schemeClr val="accent2"/>
              </a:solidFill>
              <a:latin typeface="+mj-lt"/>
            </a:endParaRPr>
          </a:p>
          <a:p>
            <a:r>
              <a:rPr lang="en-GB" sz="1800" dirty="0">
                <a:solidFill>
                  <a:schemeClr val="accent2"/>
                </a:solidFill>
                <a:latin typeface="+mj-lt"/>
              </a:rPr>
              <a:t>Proactive follow-up for 6 months after completing the program</a:t>
            </a:r>
            <a:endParaRPr lang="en-AU" sz="1800" dirty="0">
              <a:solidFill>
                <a:schemeClr val="accent2"/>
              </a:solidFill>
              <a:latin typeface="+mj-lt"/>
            </a:endParaRPr>
          </a:p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A153F-2E8D-41FD-8EE5-DC63DF2D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A train traveling down train tracks near a forest&#10;&#10;Description automatically generated">
            <a:extLst>
              <a:ext uri="{FF2B5EF4-FFF2-40B4-BE49-F238E27FC236}">
                <a16:creationId xmlns:a16="http://schemas.microsoft.com/office/drawing/2014/main" id="{DD020748-836C-4EB7-BB0D-99AB308C7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46" y="3039291"/>
            <a:ext cx="3976914" cy="29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0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2AD2B4-E7BD-4629-A8BD-F490004C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18070" cy="900000"/>
          </a:xfrm>
        </p:spPr>
        <p:txBody>
          <a:bodyPr/>
          <a:lstStyle/>
          <a:p>
            <a:r>
              <a:rPr lang="en-US" b="1" dirty="0"/>
              <a:t>Conclusion </a:t>
            </a:r>
            <a:endParaRPr lang="en-AU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12852E-64D9-4D6F-94AA-FD343759D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67559"/>
            <a:ext cx="8041525" cy="4351338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accent2"/>
                </a:solidFill>
                <a:latin typeface="+mj-lt"/>
              </a:rPr>
              <a:t>In response to the findings of this project, we have implemented a number of changes in our treatment program designed to: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chemeClr val="accent2"/>
              </a:solidFill>
              <a:latin typeface="+mj-lt"/>
            </a:endParaRPr>
          </a:p>
          <a:p>
            <a:r>
              <a:rPr lang="en-GB" sz="1800" dirty="0">
                <a:solidFill>
                  <a:schemeClr val="accent2"/>
                </a:solidFill>
                <a:latin typeface="+mj-lt"/>
              </a:rPr>
              <a:t>Keep more clients in residential treatment</a:t>
            </a:r>
          </a:p>
          <a:p>
            <a:r>
              <a:rPr lang="en-GB" sz="1800" dirty="0">
                <a:solidFill>
                  <a:schemeClr val="accent2"/>
                </a:solidFill>
                <a:latin typeface="+mj-lt"/>
              </a:rPr>
              <a:t>Help more clients improve their mental health </a:t>
            </a:r>
          </a:p>
          <a:p>
            <a:r>
              <a:rPr lang="en-GB" sz="1800" dirty="0">
                <a:solidFill>
                  <a:schemeClr val="accent2"/>
                </a:solidFill>
                <a:latin typeface="+mj-lt"/>
              </a:rPr>
              <a:t>Help more clients to reach their recovery goals </a:t>
            </a:r>
            <a:endParaRPr lang="en-AU" sz="1800" dirty="0">
              <a:solidFill>
                <a:schemeClr val="accent2"/>
              </a:solidFill>
              <a:latin typeface="+mj-lt"/>
            </a:endParaRPr>
          </a:p>
          <a:p>
            <a:endParaRPr lang="en-AU" sz="1800" dirty="0"/>
          </a:p>
          <a:p>
            <a:endParaRPr lang="en-AU" sz="1800" dirty="0"/>
          </a:p>
          <a:p>
            <a:pPr marL="0" indent="0">
              <a:buNone/>
            </a:pPr>
            <a:r>
              <a:rPr lang="en-US" sz="1800" dirty="0"/>
              <a:t>However, further research and evaluation is needed to see if these changes improve the long term outcomes for our client group. 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8CDC61-A442-4C46-8742-0758791B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85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BE5ED-C470-4920-A57D-626B36CB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07" y="651789"/>
            <a:ext cx="7886700" cy="900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Where to from here?</a:t>
            </a:r>
            <a:endParaRPr lang="en-AU" sz="4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B3E03-C1B5-41C0-AE0B-9FE4CA4E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19</a:t>
            </a:fld>
            <a:endParaRPr lang="en-US"/>
          </a:p>
        </p:txBody>
      </p:sp>
      <p:pic>
        <p:nvPicPr>
          <p:cNvPr id="10" name="Content Placeholder 9" descr="Thought">
            <a:extLst>
              <a:ext uri="{FF2B5EF4-FFF2-40B4-BE49-F238E27FC236}">
                <a16:creationId xmlns:a16="http://schemas.microsoft.com/office/drawing/2014/main" id="{D777EA60-9ADB-4CA3-A2EB-B9E7D72C4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7416" y="1957785"/>
            <a:ext cx="3130732" cy="3130732"/>
          </a:xfrm>
        </p:spPr>
      </p:pic>
      <p:pic>
        <p:nvPicPr>
          <p:cNvPr id="12" name="Graphic 11" descr="Question Mark">
            <a:extLst>
              <a:ext uri="{FF2B5EF4-FFF2-40B4-BE49-F238E27FC236}">
                <a16:creationId xmlns:a16="http://schemas.microsoft.com/office/drawing/2014/main" id="{99064462-DDF3-40C9-9CB3-630A0FF76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7857" y="2408598"/>
            <a:ext cx="914400" cy="9144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05B15D0-EA41-404D-A8CC-42E1CB559874}"/>
              </a:ext>
            </a:extLst>
          </p:cNvPr>
          <p:cNvSpPr txBox="1">
            <a:spLocks/>
          </p:cNvSpPr>
          <p:nvPr/>
        </p:nvSpPr>
        <p:spPr>
          <a:xfrm>
            <a:off x="508907" y="5271399"/>
            <a:ext cx="78867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Brush Script MT" panose="03060802040406070304" pitchFamily="66" charset="0"/>
              </a:rPr>
              <a:t>Thank you!</a:t>
            </a:r>
            <a:endParaRPr lang="en-AU" sz="4800" b="1" dirty="0">
              <a:solidFill>
                <a:schemeClr val="bg2">
                  <a:lumMod val="25000"/>
                </a:schemeClr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97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Aims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443961"/>
            <a:ext cx="7886700" cy="4912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</a:rPr>
              <a:t>Primary research questions: </a:t>
            </a:r>
          </a:p>
          <a:p>
            <a:pPr marL="720725" lvl="3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Does residential rehabilitation improve the substance misuse, mental health, and physical well-being of clients?</a:t>
            </a:r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/>
          </a:p>
          <a:p>
            <a:pPr marL="720725" lvl="3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n-US" dirty="0"/>
              <a:t>Are these treatment gains maintained 3, 6 and 12 months following the client’s separation from the program? </a:t>
            </a:r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/>
          </a:p>
          <a:p>
            <a:pPr marL="0" lvl="2" indent="-79375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2"/>
                </a:solidFill>
              </a:rPr>
              <a:t>Secondary research questions: </a:t>
            </a:r>
          </a:p>
          <a:p>
            <a:pPr marL="720725" lvl="3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Are improvements in outcome variables associated with progression through the program? </a:t>
            </a:r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/>
          </a:p>
          <a:p>
            <a:pPr marL="720725" lvl="3" indent="-34290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en-US" dirty="0"/>
              <a:t>How do clients reflect on their experience of the program at separation, and how do their reflections change over time? </a:t>
            </a:r>
            <a:endParaRPr lang="en-US" sz="1800" dirty="0"/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/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32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128584" y="2809103"/>
            <a:ext cx="7306962" cy="82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ular Callout 7"/>
          <p:cNvSpPr/>
          <p:nvPr/>
        </p:nvSpPr>
        <p:spPr>
          <a:xfrm>
            <a:off x="428369" y="1806145"/>
            <a:ext cx="996778" cy="712574"/>
          </a:xfrm>
          <a:prstGeom prst="wedgeRectCallout">
            <a:avLst>
              <a:gd name="adj1" fmla="val 22142"/>
              <a:gd name="adj2" fmla="val 890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ular Callout 10"/>
          <p:cNvSpPr/>
          <p:nvPr/>
        </p:nvSpPr>
        <p:spPr>
          <a:xfrm>
            <a:off x="3750809" y="1778235"/>
            <a:ext cx="996778" cy="712574"/>
          </a:xfrm>
          <a:prstGeom prst="wedgeRectCallout">
            <a:avLst>
              <a:gd name="adj1" fmla="val 22142"/>
              <a:gd name="adj2" fmla="val 890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ular Callout 11"/>
          <p:cNvSpPr/>
          <p:nvPr/>
        </p:nvSpPr>
        <p:spPr>
          <a:xfrm>
            <a:off x="5067120" y="1801437"/>
            <a:ext cx="996778" cy="712574"/>
          </a:xfrm>
          <a:prstGeom prst="wedgeRectCallout">
            <a:avLst>
              <a:gd name="adj1" fmla="val 22142"/>
              <a:gd name="adj2" fmla="val 890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ular Callout 12"/>
          <p:cNvSpPr/>
          <p:nvPr/>
        </p:nvSpPr>
        <p:spPr>
          <a:xfrm>
            <a:off x="7718853" y="1806145"/>
            <a:ext cx="996778" cy="712574"/>
          </a:xfrm>
          <a:prstGeom prst="wedgeRectCallout">
            <a:avLst>
              <a:gd name="adj1" fmla="val 22142"/>
              <a:gd name="adj2" fmla="val 890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469557" y="1827386"/>
            <a:ext cx="91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Intake to Residential Rehab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1736264" y="1806145"/>
            <a:ext cx="1703428" cy="712574"/>
          </a:xfrm>
          <a:prstGeom prst="wedgeRectCallout">
            <a:avLst>
              <a:gd name="adj1" fmla="val 22142"/>
              <a:gd name="adj2" fmla="val 89090"/>
            </a:avLst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/>
          <p:cNvSpPr txBox="1"/>
          <p:nvPr/>
        </p:nvSpPr>
        <p:spPr>
          <a:xfrm>
            <a:off x="1792373" y="1827386"/>
            <a:ext cx="1491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Transition from each treatment level </a:t>
            </a:r>
          </a:p>
          <a:p>
            <a:r>
              <a:rPr lang="en-AU" sz="1200" dirty="0"/>
              <a:t>1-4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3806918" y="1810911"/>
            <a:ext cx="979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Exit from Residential Rehab 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6414774" y="1810911"/>
            <a:ext cx="996778" cy="712574"/>
          </a:xfrm>
          <a:prstGeom prst="wedgeRectCallout">
            <a:avLst>
              <a:gd name="adj1" fmla="val 22142"/>
              <a:gd name="adj2" fmla="val 890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/>
          <p:cNvSpPr txBox="1"/>
          <p:nvPr/>
        </p:nvSpPr>
        <p:spPr>
          <a:xfrm>
            <a:off x="5175515" y="1790405"/>
            <a:ext cx="790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3 months after exit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56726" y="1810911"/>
            <a:ext cx="883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1200" dirty="0">
                <a:solidFill>
                  <a:srgbClr val="323232"/>
                </a:solidFill>
              </a:rPr>
              <a:t>6 months after exit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11651" y="1806277"/>
            <a:ext cx="896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1200" dirty="0">
                <a:solidFill>
                  <a:srgbClr val="323232"/>
                </a:solidFill>
              </a:rPr>
              <a:t>12 months after exit</a:t>
            </a:r>
          </a:p>
        </p:txBody>
      </p:sp>
      <p:sp>
        <p:nvSpPr>
          <p:cNvPr id="26" name="Rectangular Callout 25"/>
          <p:cNvSpPr/>
          <p:nvPr/>
        </p:nvSpPr>
        <p:spPr>
          <a:xfrm rot="10800000">
            <a:off x="885569" y="3131610"/>
            <a:ext cx="996778" cy="712574"/>
          </a:xfrm>
          <a:prstGeom prst="wedgeRectCallout">
            <a:avLst>
              <a:gd name="adj1" fmla="val 22142"/>
              <a:gd name="adj2" fmla="val 890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extBox 26"/>
          <p:cNvSpPr txBox="1"/>
          <p:nvPr/>
        </p:nvSpPr>
        <p:spPr>
          <a:xfrm>
            <a:off x="1034868" y="3131610"/>
            <a:ext cx="88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T1</a:t>
            </a:r>
          </a:p>
          <a:p>
            <a:r>
              <a:rPr lang="en-AU" sz="1200" dirty="0"/>
              <a:t>Survey </a:t>
            </a:r>
          </a:p>
        </p:txBody>
      </p:sp>
      <p:sp>
        <p:nvSpPr>
          <p:cNvPr id="28" name="Rectangular Callout 27"/>
          <p:cNvSpPr/>
          <p:nvPr/>
        </p:nvSpPr>
        <p:spPr>
          <a:xfrm rot="10800000">
            <a:off x="3867635" y="3123465"/>
            <a:ext cx="996778" cy="712574"/>
          </a:xfrm>
          <a:prstGeom prst="wedgeRectCallout">
            <a:avLst>
              <a:gd name="adj1" fmla="val -10089"/>
              <a:gd name="adj2" fmla="val 983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/>
          <p:cNvSpPr txBox="1"/>
          <p:nvPr/>
        </p:nvSpPr>
        <p:spPr>
          <a:xfrm>
            <a:off x="3983296" y="3089914"/>
            <a:ext cx="870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1200" dirty="0">
                <a:solidFill>
                  <a:srgbClr val="323232"/>
                </a:solidFill>
              </a:rPr>
              <a:t>T2</a:t>
            </a:r>
            <a:r>
              <a:rPr lang="en-AU" dirty="0">
                <a:solidFill>
                  <a:srgbClr val="323232"/>
                </a:solidFill>
              </a:rPr>
              <a:t> </a:t>
            </a:r>
          </a:p>
          <a:p>
            <a:pPr lvl="0"/>
            <a:r>
              <a:rPr lang="en-AU" sz="1200" dirty="0">
                <a:solidFill>
                  <a:srgbClr val="323232"/>
                </a:solidFill>
              </a:rPr>
              <a:t>Survey + Interview  </a:t>
            </a:r>
          </a:p>
        </p:txBody>
      </p:sp>
      <p:sp>
        <p:nvSpPr>
          <p:cNvPr id="30" name="Rectangular Callout 29"/>
          <p:cNvSpPr/>
          <p:nvPr/>
        </p:nvSpPr>
        <p:spPr>
          <a:xfrm rot="10800000">
            <a:off x="5199615" y="3138523"/>
            <a:ext cx="996778" cy="712574"/>
          </a:xfrm>
          <a:prstGeom prst="wedgeRectCallout">
            <a:avLst>
              <a:gd name="adj1" fmla="val -7611"/>
              <a:gd name="adj2" fmla="val 948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TextBox 30"/>
          <p:cNvSpPr txBox="1"/>
          <p:nvPr/>
        </p:nvSpPr>
        <p:spPr>
          <a:xfrm>
            <a:off x="5319882" y="3105520"/>
            <a:ext cx="799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1200" dirty="0">
                <a:solidFill>
                  <a:srgbClr val="323232"/>
                </a:solidFill>
              </a:rPr>
              <a:t>T3</a:t>
            </a:r>
            <a:r>
              <a:rPr lang="en-AU" dirty="0">
                <a:solidFill>
                  <a:srgbClr val="323232"/>
                </a:solidFill>
              </a:rPr>
              <a:t> </a:t>
            </a:r>
            <a:r>
              <a:rPr lang="en-AU" sz="1200" dirty="0">
                <a:solidFill>
                  <a:srgbClr val="323232"/>
                </a:solidFill>
              </a:rPr>
              <a:t>Survey + Interview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51862" y="3094917"/>
            <a:ext cx="866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1200" dirty="0">
                <a:solidFill>
                  <a:srgbClr val="323232"/>
                </a:solidFill>
              </a:rPr>
              <a:t>T4</a:t>
            </a:r>
            <a:r>
              <a:rPr lang="en-AU" dirty="0">
                <a:solidFill>
                  <a:srgbClr val="323232"/>
                </a:solidFill>
              </a:rPr>
              <a:t> </a:t>
            </a:r>
          </a:p>
          <a:p>
            <a:pPr lvl="0"/>
            <a:r>
              <a:rPr lang="en-AU" sz="1200" dirty="0">
                <a:solidFill>
                  <a:srgbClr val="323232"/>
                </a:solidFill>
              </a:rPr>
              <a:t>Survey + Interview  </a:t>
            </a:r>
          </a:p>
        </p:txBody>
      </p:sp>
      <p:sp>
        <p:nvSpPr>
          <p:cNvPr id="34" name="Rectangular Callout 33"/>
          <p:cNvSpPr/>
          <p:nvPr/>
        </p:nvSpPr>
        <p:spPr>
          <a:xfrm rot="10800000">
            <a:off x="7937157" y="3139756"/>
            <a:ext cx="996778" cy="712574"/>
          </a:xfrm>
          <a:prstGeom prst="wedgeRectCallout">
            <a:avLst>
              <a:gd name="adj1" fmla="val -998"/>
              <a:gd name="adj2" fmla="val 937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ular Callout 34"/>
          <p:cNvSpPr/>
          <p:nvPr/>
        </p:nvSpPr>
        <p:spPr>
          <a:xfrm rot="10800000">
            <a:off x="6531594" y="3133937"/>
            <a:ext cx="996778" cy="712574"/>
          </a:xfrm>
          <a:prstGeom prst="wedgeRectCallout">
            <a:avLst>
              <a:gd name="adj1" fmla="val -7611"/>
              <a:gd name="adj2" fmla="val 948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TextBox 35"/>
          <p:cNvSpPr txBox="1"/>
          <p:nvPr/>
        </p:nvSpPr>
        <p:spPr>
          <a:xfrm>
            <a:off x="8031892" y="3089914"/>
            <a:ext cx="799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1200" dirty="0">
                <a:solidFill>
                  <a:srgbClr val="323232"/>
                </a:solidFill>
              </a:rPr>
              <a:t>T5</a:t>
            </a:r>
            <a:r>
              <a:rPr lang="en-AU" dirty="0">
                <a:solidFill>
                  <a:srgbClr val="323232"/>
                </a:solidFill>
              </a:rPr>
              <a:t> </a:t>
            </a:r>
            <a:r>
              <a:rPr lang="en-AU" sz="1200" dirty="0">
                <a:solidFill>
                  <a:srgbClr val="323232"/>
                </a:solidFill>
              </a:rPr>
              <a:t>Survey + Interview  </a:t>
            </a:r>
          </a:p>
        </p:txBody>
      </p:sp>
      <p:sp>
        <p:nvSpPr>
          <p:cNvPr id="38" name="Right Brace 37"/>
          <p:cNvSpPr/>
          <p:nvPr/>
        </p:nvSpPr>
        <p:spPr>
          <a:xfrm rot="5400000">
            <a:off x="1840904" y="2656753"/>
            <a:ext cx="497370" cy="3322440"/>
          </a:xfrm>
          <a:prstGeom prst="rightBrac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ight Brace 38"/>
          <p:cNvSpPr/>
          <p:nvPr/>
        </p:nvSpPr>
        <p:spPr>
          <a:xfrm rot="5400000">
            <a:off x="6100777" y="1790284"/>
            <a:ext cx="497370" cy="5050705"/>
          </a:xfrm>
          <a:prstGeom prst="rightBrac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TextBox 39"/>
          <p:cNvSpPr txBox="1"/>
          <p:nvPr/>
        </p:nvSpPr>
        <p:spPr>
          <a:xfrm>
            <a:off x="575114" y="4720757"/>
            <a:ext cx="3028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/>
              <a:t>Recruitment phase 12 months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07612" y="4720757"/>
            <a:ext cx="4732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/>
              <a:t>Post treatment follow-up phase 12 months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5114" y="5494638"/>
            <a:ext cx="548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Research assistant: Dr Rose Miller. 1 day UTS &amp; 1 day OH</a:t>
            </a:r>
          </a:p>
        </p:txBody>
      </p:sp>
    </p:spTree>
    <p:extLst>
      <p:ext uri="{BB962C8B-B14F-4D97-AF65-F5344CB8AC3E}">
        <p14:creationId xmlns:p14="http://schemas.microsoft.com/office/powerpoint/2010/main" val="179245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066" y="181814"/>
            <a:ext cx="7886700" cy="900000"/>
          </a:xfrm>
        </p:spPr>
        <p:txBody>
          <a:bodyPr/>
          <a:lstStyle/>
          <a:p>
            <a:pPr algn="r"/>
            <a:r>
              <a:rPr lang="en-US" b="1" dirty="0"/>
              <a:t>Project </a:t>
            </a:r>
            <a:br>
              <a:rPr lang="en-US" b="1" dirty="0"/>
            </a:br>
            <a:r>
              <a:rPr lang="en-US" b="1" dirty="0"/>
              <a:t>Methods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443961"/>
            <a:ext cx="7886700" cy="4912389"/>
          </a:xfrm>
        </p:spPr>
        <p:txBody>
          <a:bodyPr>
            <a:normAutofit/>
          </a:bodyPr>
          <a:lstStyle/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/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CF770-983C-473A-8CC6-5613780DF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37" y="18422"/>
            <a:ext cx="5567297" cy="6839578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D418874-B828-4D20-B2A0-051DD2DCBD1D}"/>
              </a:ext>
            </a:extLst>
          </p:cNvPr>
          <p:cNvSpPr/>
          <p:nvPr/>
        </p:nvSpPr>
        <p:spPr>
          <a:xfrm>
            <a:off x="280344" y="180975"/>
            <a:ext cx="1600200" cy="541556"/>
          </a:xfrm>
          <a:prstGeom prst="round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928" y="251698"/>
            <a:ext cx="1728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b="1" dirty="0">
                <a:latin typeface="Arial" panose="020B0604020202020204" pitchFamily="34" charset="0"/>
                <a:cs typeface="Arial" panose="020B0604020202020204" pitchFamily="34" charset="0"/>
              </a:rPr>
              <a:t>519 unique admissions </a:t>
            </a:r>
          </a:p>
          <a:p>
            <a:r>
              <a:rPr lang="en-AU" sz="900" dirty="0">
                <a:latin typeface="Arial" panose="020B0604020202020204" pitchFamily="34" charset="0"/>
                <a:cs typeface="Arial" panose="020B0604020202020204" pitchFamily="34" charset="0"/>
              </a:rPr>
              <a:t>July 2017-July 2018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C5B486-AE74-4C79-B919-F86402CB6170}"/>
              </a:ext>
            </a:extLst>
          </p:cNvPr>
          <p:cNvCxnSpPr>
            <a:cxnSpLocks/>
          </p:cNvCxnSpPr>
          <p:nvPr/>
        </p:nvCxnSpPr>
        <p:spPr>
          <a:xfrm>
            <a:off x="1880544" y="451753"/>
            <a:ext cx="65671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042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066" y="181814"/>
            <a:ext cx="7886700" cy="900000"/>
          </a:xfrm>
        </p:spPr>
        <p:txBody>
          <a:bodyPr/>
          <a:lstStyle/>
          <a:p>
            <a:pPr algn="r"/>
            <a:r>
              <a:rPr lang="en-US" b="1" dirty="0"/>
              <a:t>Project </a:t>
            </a:r>
            <a:br>
              <a:rPr lang="en-US" b="1" dirty="0"/>
            </a:br>
            <a:r>
              <a:rPr lang="en-US" b="1" dirty="0"/>
              <a:t>Methods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443961"/>
            <a:ext cx="7886700" cy="4912389"/>
          </a:xfrm>
        </p:spPr>
        <p:txBody>
          <a:bodyPr>
            <a:normAutofit/>
          </a:bodyPr>
          <a:lstStyle/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/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CF770-983C-473A-8CC6-5613780DF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37" y="18422"/>
            <a:ext cx="5567297" cy="6839578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D418874-B828-4D20-B2A0-051DD2DCBD1D}"/>
              </a:ext>
            </a:extLst>
          </p:cNvPr>
          <p:cNvSpPr/>
          <p:nvPr/>
        </p:nvSpPr>
        <p:spPr>
          <a:xfrm>
            <a:off x="280344" y="180975"/>
            <a:ext cx="1600200" cy="541556"/>
          </a:xfrm>
          <a:prstGeom prst="round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928" y="251698"/>
            <a:ext cx="1728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b="1" dirty="0">
                <a:latin typeface="Arial" panose="020B0604020202020204" pitchFamily="34" charset="0"/>
                <a:cs typeface="Arial" panose="020B0604020202020204" pitchFamily="34" charset="0"/>
              </a:rPr>
              <a:t>519 unique admissions </a:t>
            </a:r>
          </a:p>
          <a:p>
            <a:r>
              <a:rPr lang="en-AU" sz="900" dirty="0">
                <a:latin typeface="Arial" panose="020B0604020202020204" pitchFamily="34" charset="0"/>
                <a:cs typeface="Arial" panose="020B0604020202020204" pitchFamily="34" charset="0"/>
              </a:rPr>
              <a:t>July 2017-July 2018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C5B486-AE74-4C79-B919-F86402CB6170}"/>
              </a:ext>
            </a:extLst>
          </p:cNvPr>
          <p:cNvCxnSpPr>
            <a:cxnSpLocks/>
          </p:cNvCxnSpPr>
          <p:nvPr/>
        </p:nvCxnSpPr>
        <p:spPr>
          <a:xfrm>
            <a:off x="1880544" y="451753"/>
            <a:ext cx="65671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AA04B2-B0D0-44E8-A394-65E7C730566C}"/>
              </a:ext>
            </a:extLst>
          </p:cNvPr>
          <p:cNvSpPr txBox="1"/>
          <p:nvPr/>
        </p:nvSpPr>
        <p:spPr>
          <a:xfrm>
            <a:off x="6046573" y="2472587"/>
            <a:ext cx="2919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/>
              <a:t>49% contacted after separation, </a:t>
            </a:r>
          </a:p>
          <a:p>
            <a:pPr algn="ctr"/>
            <a:r>
              <a:rPr lang="en-AU" sz="1600" dirty="0"/>
              <a:t>but only 27% gave follow up data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382530" y="2693773"/>
            <a:ext cx="16640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639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3139"/>
            <a:ext cx="7886700" cy="900000"/>
          </a:xfrm>
        </p:spPr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982642"/>
            <a:ext cx="7886700" cy="4912389"/>
          </a:xfrm>
        </p:spPr>
        <p:txBody>
          <a:bodyPr>
            <a:normAutofit lnSpcReduction="10000"/>
          </a:bodyPr>
          <a:lstStyle/>
          <a:p>
            <a:pPr marL="663575" lvl="3" indent="-28575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N=117</a:t>
            </a:r>
          </a:p>
          <a:p>
            <a:pPr marL="663575" lvl="3" indent="-28575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Average age: 33 years</a:t>
            </a:r>
          </a:p>
          <a:p>
            <a:pPr marL="663575" lvl="3" indent="-28575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26% did not finish High School (41% of women); 49% no education after High School</a:t>
            </a:r>
          </a:p>
          <a:p>
            <a:pPr marL="663575" lvl="3" indent="-28575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33% self-referred to program; 13% criminal justice setting referral </a:t>
            </a:r>
          </a:p>
          <a:p>
            <a:pPr marL="663575" lvl="3" indent="-285750">
              <a:lnSpc>
                <a:spcPct val="150000"/>
              </a:lnSpc>
              <a:spcBef>
                <a:spcPts val="0"/>
              </a:spcBef>
            </a:pPr>
            <a:endParaRPr lang="en-US" dirty="0"/>
          </a:p>
          <a:p>
            <a:pPr marL="663575" lvl="3" indent="-28575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Primary substance of concern: 			</a:t>
            </a:r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/>
              <a:t>	ATS – 56%	</a:t>
            </a:r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/>
              <a:t>	Alcohol – 23%</a:t>
            </a:r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/>
              <a:t>	Opioids incl. heroin – 12%</a:t>
            </a:r>
          </a:p>
          <a:p>
            <a:pPr marL="663575" lvl="3" indent="-28575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Detox prior to treatment: 62%</a:t>
            </a:r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/>
          </a:p>
          <a:p>
            <a:pPr marL="720725" lvl="3" indent="-3429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Received a mental health diagnosis ever: 45% men, 67% women</a:t>
            </a:r>
          </a:p>
          <a:p>
            <a:pPr marL="720725" lvl="3" indent="-3429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18% had two or more diagnoses</a:t>
            </a:r>
          </a:p>
          <a:p>
            <a:pPr marL="720725" lvl="3" indent="-342900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40% above cut-off on K10 indicating risk of significant mental health disorder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63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3139"/>
            <a:ext cx="7886700" cy="900000"/>
          </a:xfrm>
        </p:spPr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443961"/>
            <a:ext cx="7886700" cy="4912389"/>
          </a:xfrm>
        </p:spPr>
        <p:txBody>
          <a:bodyPr>
            <a:normAutofit/>
          </a:bodyPr>
          <a:lstStyle/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/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11" y="816861"/>
            <a:ext cx="2712955" cy="292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344982"/>
            <a:ext cx="2712955" cy="292633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9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7094642"/>
              </p:ext>
            </p:extLst>
          </p:nvPr>
        </p:nvGraphicFramePr>
        <p:xfrm>
          <a:off x="3924791" y="1935376"/>
          <a:ext cx="5066317" cy="3240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099383"/>
            <a:ext cx="7886700" cy="4912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</a:rPr>
              <a:t>Severity of dependence - SDS </a:t>
            </a:r>
          </a:p>
          <a:p>
            <a:pPr marL="269875" indent="-269875">
              <a:lnSpc>
                <a:spcPct val="100000"/>
              </a:lnSpc>
            </a:pPr>
            <a:r>
              <a:rPr lang="en-AU" dirty="0"/>
              <a:t>Significant main effect of Time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 </a:t>
            </a:r>
            <a:r>
              <a:rPr lang="en-AU" sz="1100" dirty="0"/>
              <a:t>(</a:t>
            </a:r>
            <a:r>
              <a:rPr lang="en-AU" sz="1100" i="1" dirty="0"/>
              <a:t>F</a:t>
            </a:r>
            <a:r>
              <a:rPr lang="en-AU" sz="1100" dirty="0"/>
              <a:t>(4, 83)=8.99, </a:t>
            </a:r>
            <a:r>
              <a:rPr lang="en-AU" sz="1100" i="1" dirty="0"/>
              <a:t>p</a:t>
            </a:r>
            <a:r>
              <a:rPr lang="en-AU" sz="1100" dirty="0"/>
              <a:t>&lt;.001 )</a:t>
            </a:r>
            <a:r>
              <a:rPr lang="en-AU" dirty="0"/>
              <a:t>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dirty="0"/>
              <a:t> </a:t>
            </a:r>
            <a:endParaRPr lang="en-US" dirty="0"/>
          </a:p>
          <a:p>
            <a:pPr marL="269875" indent="-269875">
              <a:lnSpc>
                <a:spcPct val="100000"/>
              </a:lnSpc>
            </a:pPr>
            <a:r>
              <a:rPr lang="en-AU" dirty="0"/>
              <a:t>Significant reduction in dependence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from intake to separation </a:t>
            </a:r>
            <a:r>
              <a:rPr lang="en-AU" sz="1100" dirty="0"/>
              <a:t>(</a:t>
            </a:r>
            <a:r>
              <a:rPr lang="en-AU" sz="1100" i="1" dirty="0"/>
              <a:t>p</a:t>
            </a:r>
            <a:r>
              <a:rPr lang="en-AU" sz="1100" dirty="0"/>
              <a:t>=.009)</a:t>
            </a:r>
            <a:r>
              <a:rPr lang="en-AU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44222" y="5227580"/>
            <a:ext cx="4572000" cy="75251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30000"/>
              </a:lnSpc>
            </a:pPr>
            <a:r>
              <a:rPr lang="en-AU" sz="1100" dirty="0">
                <a:solidFill>
                  <a:srgbClr val="000000"/>
                </a:solidFill>
                <a:latin typeface="Arial" panose="020B0604020202020204"/>
              </a:rPr>
              <a:t>Estimated marginal means of SDS scores for the Follow-up sample (</a:t>
            </a:r>
            <a:r>
              <a:rPr lang="en-AU" sz="1100" i="1" dirty="0">
                <a:solidFill>
                  <a:srgbClr val="000000"/>
                </a:solidFill>
                <a:latin typeface="Arial" panose="020B0604020202020204"/>
              </a:rPr>
              <a:t>n</a:t>
            </a:r>
            <a:r>
              <a:rPr lang="en-AU" sz="1100" dirty="0">
                <a:solidFill>
                  <a:srgbClr val="000000"/>
                </a:solidFill>
                <a:latin typeface="Arial" panose="020B0604020202020204"/>
              </a:rPr>
              <a:t>=33). Vertical bars denote 95% confidence intervals. Lower scores = less dependence. </a:t>
            </a:r>
          </a:p>
        </p:txBody>
      </p:sp>
    </p:spTree>
    <p:extLst>
      <p:ext uri="{BB962C8B-B14F-4D97-AF65-F5344CB8AC3E}">
        <p14:creationId xmlns:p14="http://schemas.microsoft.com/office/powerpoint/2010/main" val="675019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3139"/>
            <a:ext cx="7886700" cy="900000"/>
          </a:xfrm>
        </p:spPr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443961"/>
            <a:ext cx="7886700" cy="4912389"/>
          </a:xfrm>
        </p:spPr>
        <p:txBody>
          <a:bodyPr>
            <a:normAutofit/>
          </a:bodyPr>
          <a:lstStyle/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/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11" y="816861"/>
            <a:ext cx="2712955" cy="292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344982"/>
            <a:ext cx="2712955" cy="292633"/>
          </a:xfrm>
          <a:prstGeom prst="rect">
            <a:avLst/>
          </a:prstGeom>
        </p:spPr>
      </p:pic>
      <p:sp>
        <p:nvSpPr>
          <p:cNvPr id="11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099383"/>
            <a:ext cx="7886700" cy="4912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</a:rPr>
              <a:t>Psychological distress – K10+LM</a:t>
            </a:r>
          </a:p>
          <a:p>
            <a:pPr marL="269875" indent="-269875">
              <a:lnSpc>
                <a:spcPct val="150000"/>
              </a:lnSpc>
            </a:pPr>
            <a:r>
              <a:rPr lang="en-AU" dirty="0"/>
              <a:t>Significant main effect of Time </a:t>
            </a:r>
            <a:r>
              <a:rPr lang="en-AU" sz="1100" dirty="0"/>
              <a:t>(</a:t>
            </a:r>
            <a:r>
              <a:rPr lang="en-A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AU" sz="1100" baseline="30000" dirty="0"/>
              <a:t>2</a:t>
            </a:r>
            <a:r>
              <a:rPr lang="en-AU" sz="1100" dirty="0"/>
              <a:t>(4) = 109,</a:t>
            </a:r>
            <a:r>
              <a:rPr lang="en-AU" sz="1100" i="1" dirty="0"/>
              <a:t> p</a:t>
            </a:r>
            <a:r>
              <a:rPr lang="en-AU" sz="1100" dirty="0"/>
              <a:t>&lt;.001)  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100" dirty="0"/>
          </a:p>
          <a:p>
            <a:pPr marL="269875" indent="-269875">
              <a:lnSpc>
                <a:spcPct val="100000"/>
              </a:lnSpc>
            </a:pPr>
            <a:r>
              <a:rPr lang="en-AU" dirty="0"/>
              <a:t>Significant reduction in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psychological distress from intake to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separation </a:t>
            </a:r>
            <a:r>
              <a:rPr lang="en-AU" sz="1100" dirty="0"/>
              <a:t>(</a:t>
            </a:r>
            <a:r>
              <a:rPr lang="en-AU" sz="1100" i="1" dirty="0"/>
              <a:t>p</a:t>
            </a:r>
            <a:r>
              <a:rPr lang="en-AU" sz="1100" dirty="0"/>
              <a:t>&lt;.001)</a:t>
            </a:r>
            <a:r>
              <a:rPr lang="en-AU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High risk category: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Intake=14/33 (42.4%),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Exit=2/32 (6.3%),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3-month= 3/23 (13.0%)</a:t>
            </a:r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297" y="2158315"/>
            <a:ext cx="4687164" cy="28342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6461" y="5073737"/>
            <a:ext cx="4572000" cy="75251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30000"/>
              </a:lnSpc>
            </a:pPr>
            <a:r>
              <a:rPr lang="en-AU" sz="1100" dirty="0">
                <a:solidFill>
                  <a:srgbClr val="000000"/>
                </a:solidFill>
                <a:latin typeface="Arial" panose="020B0604020202020204"/>
              </a:rPr>
              <a:t>Estimated marginal means of K10-LM scores for the Follow-up sample (</a:t>
            </a:r>
            <a:r>
              <a:rPr lang="en-AU" sz="1100" i="1" dirty="0">
                <a:solidFill>
                  <a:srgbClr val="000000"/>
                </a:solidFill>
                <a:latin typeface="Arial" panose="020B0604020202020204"/>
              </a:rPr>
              <a:t>n</a:t>
            </a:r>
            <a:r>
              <a:rPr lang="en-AU" sz="1100" dirty="0">
                <a:solidFill>
                  <a:srgbClr val="000000"/>
                </a:solidFill>
                <a:latin typeface="Arial" panose="020B0604020202020204"/>
              </a:rPr>
              <a:t>=33). Vertical bars denote 95% confidence intervals. Lower scores = less psychological distress.</a:t>
            </a:r>
          </a:p>
        </p:txBody>
      </p:sp>
    </p:spTree>
    <p:extLst>
      <p:ext uri="{BB962C8B-B14F-4D97-AF65-F5344CB8AC3E}">
        <p14:creationId xmlns:p14="http://schemas.microsoft.com/office/powerpoint/2010/main" val="1446194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3139"/>
            <a:ext cx="7886700" cy="900000"/>
          </a:xfrm>
        </p:spPr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443961"/>
            <a:ext cx="7886700" cy="4912389"/>
          </a:xfrm>
        </p:spPr>
        <p:txBody>
          <a:bodyPr>
            <a:normAutofit/>
          </a:bodyPr>
          <a:lstStyle/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dirty="0"/>
          </a:p>
          <a:p>
            <a:pPr marL="377825" lvl="3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4577-A7BD-E34C-8774-BC89472A9F09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11" y="816861"/>
            <a:ext cx="2712955" cy="292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344982"/>
            <a:ext cx="2712955" cy="292633"/>
          </a:xfrm>
          <a:prstGeom prst="rect">
            <a:avLst/>
          </a:prstGeom>
        </p:spPr>
      </p:pic>
      <p:sp>
        <p:nvSpPr>
          <p:cNvPr id="11" name="Content Placeholder 4"/>
          <p:cNvSpPr>
            <a:spLocks noGrp="1"/>
          </p:cNvSpPr>
          <p:nvPr>
            <p:ph sz="half" idx="1"/>
          </p:nvPr>
        </p:nvSpPr>
        <p:spPr>
          <a:xfrm>
            <a:off x="628650" y="1099383"/>
            <a:ext cx="7886700" cy="4912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</a:rPr>
              <a:t>Quality of Life – EUROHIS – QoL8</a:t>
            </a:r>
          </a:p>
          <a:p>
            <a:pPr marL="269875" indent="-269875">
              <a:lnSpc>
                <a:spcPct val="100000"/>
              </a:lnSpc>
            </a:pPr>
            <a:r>
              <a:rPr lang="en-AU" dirty="0"/>
              <a:t>Significant main effect of Time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1100" dirty="0"/>
              <a:t>(</a:t>
            </a:r>
            <a:r>
              <a:rPr lang="en-AU" sz="1100" i="1" dirty="0"/>
              <a:t>F</a:t>
            </a:r>
            <a:r>
              <a:rPr lang="en-AU" sz="1100" dirty="0"/>
              <a:t>(4, 76)=15.94, </a:t>
            </a:r>
            <a:r>
              <a:rPr lang="en-AU" sz="1100" i="1" dirty="0"/>
              <a:t>p</a:t>
            </a:r>
            <a:r>
              <a:rPr lang="en-AU" sz="1100" dirty="0"/>
              <a:t>&lt;.001)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100" dirty="0"/>
          </a:p>
          <a:p>
            <a:pPr marL="269875" indent="-269875">
              <a:lnSpc>
                <a:spcPct val="100000"/>
              </a:lnSpc>
            </a:pPr>
            <a:r>
              <a:rPr lang="en-AU" dirty="0"/>
              <a:t>Significant improvement in quality of life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 from intake to separation </a:t>
            </a:r>
            <a:r>
              <a:rPr lang="en-AU" sz="1100" dirty="0"/>
              <a:t>(</a:t>
            </a:r>
            <a:r>
              <a:rPr lang="en-AU" sz="1100" i="1" dirty="0"/>
              <a:t>p</a:t>
            </a:r>
            <a:r>
              <a:rPr lang="en-AU" sz="1100" dirty="0"/>
              <a:t>&lt;.001)</a:t>
            </a:r>
            <a:r>
              <a:rPr lang="en-AU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AU" dirty="0"/>
          </a:p>
          <a:p>
            <a:pPr marL="269875" indent="-269875">
              <a:lnSpc>
                <a:spcPct val="100000"/>
              </a:lnSpc>
            </a:pPr>
            <a:r>
              <a:rPr lang="en-AU" dirty="0"/>
              <a:t>Improvement is maintained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dirty="0"/>
              <a:t>3, 6, and 12- months after treatment.  </a:t>
            </a:r>
            <a:endParaRPr lang="en-AU" dirty="0"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AU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89456" y="5056490"/>
            <a:ext cx="4572000" cy="75251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30000"/>
              </a:lnSpc>
            </a:pPr>
            <a:r>
              <a:rPr lang="en-AU" sz="1100" dirty="0">
                <a:solidFill>
                  <a:srgbClr val="000000"/>
                </a:solidFill>
                <a:latin typeface="Arial" panose="020B0604020202020204"/>
              </a:rPr>
              <a:t>Estimated marginal means of EUROHIS-QoL8 scores for the Follow-up sample (</a:t>
            </a:r>
            <a:r>
              <a:rPr lang="en-AU" sz="1100" i="1" dirty="0">
                <a:solidFill>
                  <a:srgbClr val="000000"/>
                </a:solidFill>
                <a:latin typeface="Arial" panose="020B0604020202020204"/>
              </a:rPr>
              <a:t>n</a:t>
            </a:r>
            <a:r>
              <a:rPr lang="en-AU" sz="1100" dirty="0">
                <a:solidFill>
                  <a:srgbClr val="000000"/>
                </a:solidFill>
                <a:latin typeface="Arial" panose="020B0604020202020204"/>
              </a:rPr>
              <a:t>=33). Vertical bars denote 95% confidence intervals. Higher scores = better quality of life.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461" y="2181645"/>
            <a:ext cx="4641858" cy="278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9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H Office">
  <a:themeElements>
    <a:clrScheme name="Odyssey House">
      <a:dk1>
        <a:srgbClr val="323232"/>
      </a:dk1>
      <a:lt1>
        <a:srgbClr val="FFFFFF"/>
      </a:lt1>
      <a:dk2>
        <a:srgbClr val="53606B"/>
      </a:dk2>
      <a:lt2>
        <a:srgbClr val="E7E6E6"/>
      </a:lt2>
      <a:accent1>
        <a:srgbClr val="00A3E3"/>
      </a:accent1>
      <a:accent2>
        <a:srgbClr val="273C4E"/>
      </a:accent2>
      <a:accent3>
        <a:srgbClr val="85C598"/>
      </a:accent3>
      <a:accent4>
        <a:srgbClr val="F39000"/>
      </a:accent4>
      <a:accent5>
        <a:srgbClr val="C32C49"/>
      </a:accent5>
      <a:accent6>
        <a:srgbClr val="5E3070"/>
      </a:accent6>
      <a:hlink>
        <a:srgbClr val="0078B3"/>
      </a:hlink>
      <a:folHlink>
        <a:srgbClr val="273C4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H PPT Template" id="{E9E44647-D590-AF42-9E75-A1DCF7466192}" vid="{80FE1FA7-4676-B946-90DC-8B6276DA44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A1561C7AC61740AC0C42373ECAF626" ma:contentTypeVersion="15" ma:contentTypeDescription="Create a new document." ma:contentTypeScope="" ma:versionID="3d7c8fbf0dfde1a7d240e9482b741d8e">
  <xsd:schema xmlns:xsd="http://www.w3.org/2001/XMLSchema" xmlns:xs="http://www.w3.org/2001/XMLSchema" xmlns:p="http://schemas.microsoft.com/office/2006/metadata/properties" xmlns:ns1="http://schemas.microsoft.com/sharepoint/v3" xmlns:ns3="4a3a446d-7f3a-4d3c-9240-ab7cb2625859" xmlns:ns4="0fb774b7-0571-4e61-9f02-9eb8691563b7" targetNamespace="http://schemas.microsoft.com/office/2006/metadata/properties" ma:root="true" ma:fieldsID="dc27605dd1002b67741e87a7e7d983dc" ns1:_="" ns3:_="" ns4:_="">
    <xsd:import namespace="http://schemas.microsoft.com/sharepoint/v3"/>
    <xsd:import namespace="4a3a446d-7f3a-4d3c-9240-ab7cb2625859"/>
    <xsd:import namespace="0fb774b7-0571-4e61-9f02-9eb8691563b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3a446d-7f3a-4d3c-9240-ab7cb262585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774b7-0571-4e61-9f02-9eb8691563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5D9160-6215-49EE-8417-D2CA602639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3a446d-7f3a-4d3c-9240-ab7cb2625859"/>
    <ds:schemaRef ds:uri="0fb774b7-0571-4e61-9f02-9eb8691563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9B155E-61A9-4041-907D-A48C5BD333C3}">
  <ds:schemaRefs>
    <ds:schemaRef ds:uri="4a3a446d-7f3a-4d3c-9240-ab7cb2625859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0fb774b7-0571-4e61-9f02-9eb8691563b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B6CB8A1-27C8-4749-A18F-3457E98BE3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OH PPT Template</Template>
  <TotalTime>1142</TotalTime>
  <Words>1099</Words>
  <Application>Microsoft Office PowerPoint</Application>
  <PresentationFormat>On-screen Show (4:3)</PresentationFormat>
  <Paragraphs>206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.AppleSystemUIFont</vt:lpstr>
      <vt:lpstr>Arial</vt:lpstr>
      <vt:lpstr>Bradley Hand ITC</vt:lpstr>
      <vt:lpstr>Brush Script MT</vt:lpstr>
      <vt:lpstr>Calibri</vt:lpstr>
      <vt:lpstr>Courier New</vt:lpstr>
      <vt:lpstr>SegoeUISymbol</vt:lpstr>
      <vt:lpstr>Times New Roman</vt:lpstr>
      <vt:lpstr>Wingdings</vt:lpstr>
      <vt:lpstr>OH Office</vt:lpstr>
      <vt:lpstr>Treatment Outcomes and Lessons Learned:  The Evaluation Project of Residential Rehabilitation at Odyssey House NSW</vt:lpstr>
      <vt:lpstr>Project Aims</vt:lpstr>
      <vt:lpstr>Project Methods</vt:lpstr>
      <vt:lpstr>Project  Methods</vt:lpstr>
      <vt:lpstr>Project  Methods</vt:lpstr>
      <vt:lpstr>Results</vt:lpstr>
      <vt:lpstr>Results</vt:lpstr>
      <vt:lpstr>Results</vt:lpstr>
      <vt:lpstr>Results</vt:lpstr>
      <vt:lpstr>Results</vt:lpstr>
      <vt:lpstr>Results</vt:lpstr>
      <vt:lpstr>Results</vt:lpstr>
      <vt:lpstr>A residential NGO Alcohol and Other Drug service has 3 primary objectives</vt:lpstr>
      <vt:lpstr>The research highlighted 3 main areas of learning</vt:lpstr>
      <vt:lpstr>Helping clients stay in treatment</vt:lpstr>
      <vt:lpstr>Mental Health</vt:lpstr>
      <vt:lpstr>After the program</vt:lpstr>
      <vt:lpstr>Conclusion </vt:lpstr>
      <vt:lpstr>Where to from here?</vt:lpstr>
    </vt:vector>
  </TitlesOfParts>
  <Company>University of Technology Sydney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a presentation title  up to two lines</dc:title>
  <dc:creator>Toby Newton-John</dc:creator>
  <cp:lastModifiedBy>Mikaela</cp:lastModifiedBy>
  <cp:revision>58</cp:revision>
  <dcterms:created xsi:type="dcterms:W3CDTF">2020-08-09T21:05:19Z</dcterms:created>
  <dcterms:modified xsi:type="dcterms:W3CDTF">2020-08-20T02:40:08Z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0x010100EAA1561C7AC61740AC0C42373ECAF626</vt:lpwstr>
  </property>
</Properties>
</file>