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4473" r:id="rId1"/>
  </p:sldMasterIdLst>
  <p:notesMasterIdLst>
    <p:notesMasterId r:id="rId20"/>
  </p:notesMasterIdLst>
  <p:handoutMasterIdLst>
    <p:handoutMasterId r:id="rId21"/>
  </p:handoutMasterIdLst>
  <p:sldIdLst>
    <p:sldId id="722" r:id="rId2"/>
    <p:sldId id="257" r:id="rId3"/>
    <p:sldId id="769" r:id="rId4"/>
    <p:sldId id="768" r:id="rId5"/>
    <p:sldId id="774" r:id="rId6"/>
    <p:sldId id="745" r:id="rId7"/>
    <p:sldId id="767" r:id="rId8"/>
    <p:sldId id="751" r:id="rId9"/>
    <p:sldId id="775" r:id="rId10"/>
    <p:sldId id="771" r:id="rId11"/>
    <p:sldId id="776" r:id="rId12"/>
    <p:sldId id="785" r:id="rId13"/>
    <p:sldId id="786" r:id="rId14"/>
    <p:sldId id="777" r:id="rId15"/>
    <p:sldId id="782" r:id="rId16"/>
    <p:sldId id="783" r:id="rId17"/>
    <p:sldId id="773" r:id="rId18"/>
    <p:sldId id="743" r:id="rId19"/>
  </p:sldIdLst>
  <p:sldSz cx="9144000" cy="6858000" type="screen4x3"/>
  <p:notesSz cx="6858000" cy="9144000"/>
  <p:defaultTextStyle>
    <a:defPPr>
      <a:defRPr lang="en-A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Kelly" initials="P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114"/>
    <p:restoredTop sz="83875"/>
  </p:normalViewPr>
  <p:slideViewPr>
    <p:cSldViewPr>
      <p:cViewPr varScale="1">
        <p:scale>
          <a:sx n="112" d="100"/>
          <a:sy n="112" d="100"/>
        </p:scale>
        <p:origin x="122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9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2AF6326B-1A85-894D-A366-6B52FFF5E67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27" charset="0"/>
                <a:ea typeface="+mn-ea"/>
                <a:cs typeface="+mn-cs"/>
              </a:defRPr>
            </a:lvl1pPr>
          </a:lstStyle>
          <a:p>
            <a:pPr>
              <a:defRPr/>
            </a:pPr>
            <a:endParaRPr lang="en-AU"/>
          </a:p>
        </p:txBody>
      </p:sp>
      <p:sp>
        <p:nvSpPr>
          <p:cNvPr id="194563" name="Rectangle 3">
            <a:extLst>
              <a:ext uri="{FF2B5EF4-FFF2-40B4-BE49-F238E27FC236}">
                <a16:creationId xmlns:a16="http://schemas.microsoft.com/office/drawing/2014/main" id="{0A6B4707-F227-D540-922F-56354B63C8C8}"/>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27" charset="0"/>
                <a:ea typeface="+mn-ea"/>
                <a:cs typeface="+mn-cs"/>
              </a:defRPr>
            </a:lvl1pPr>
          </a:lstStyle>
          <a:p>
            <a:pPr>
              <a:defRPr/>
            </a:pPr>
            <a:endParaRPr lang="en-AU"/>
          </a:p>
        </p:txBody>
      </p:sp>
      <p:sp>
        <p:nvSpPr>
          <p:cNvPr id="194564" name="Rectangle 4">
            <a:extLst>
              <a:ext uri="{FF2B5EF4-FFF2-40B4-BE49-F238E27FC236}">
                <a16:creationId xmlns:a16="http://schemas.microsoft.com/office/drawing/2014/main" id="{56235A15-16DA-434A-BF80-46B48E0AF21E}"/>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27" charset="0"/>
                <a:ea typeface="+mn-ea"/>
                <a:cs typeface="+mn-cs"/>
              </a:defRPr>
            </a:lvl1pPr>
          </a:lstStyle>
          <a:p>
            <a:pPr>
              <a:defRPr/>
            </a:pPr>
            <a:endParaRPr lang="en-AU"/>
          </a:p>
        </p:txBody>
      </p:sp>
      <p:sp>
        <p:nvSpPr>
          <p:cNvPr id="194565" name="Rectangle 5">
            <a:extLst>
              <a:ext uri="{FF2B5EF4-FFF2-40B4-BE49-F238E27FC236}">
                <a16:creationId xmlns:a16="http://schemas.microsoft.com/office/drawing/2014/main" id="{DD65D86C-ABC0-6948-B027-39515DDABC01}"/>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5CF3E0C-3152-D345-A59D-551B5A47740C}" type="slidenum">
              <a:rPr lang="en-AU" altLang="en-US"/>
              <a:pPr>
                <a:defRPr/>
              </a:pPr>
              <a:t>‹#›</a:t>
            </a:fld>
            <a:endParaRPr lang="en-AU"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A2207FDD-D3B5-404A-A86B-729ACC6FD08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27" charset="0"/>
                <a:ea typeface="+mn-ea"/>
                <a:cs typeface="+mn-cs"/>
              </a:defRPr>
            </a:lvl1pPr>
          </a:lstStyle>
          <a:p>
            <a:pPr>
              <a:defRPr/>
            </a:pPr>
            <a:endParaRPr lang="en-AU"/>
          </a:p>
        </p:txBody>
      </p:sp>
      <p:sp>
        <p:nvSpPr>
          <p:cNvPr id="131075" name="Rectangle 3">
            <a:extLst>
              <a:ext uri="{FF2B5EF4-FFF2-40B4-BE49-F238E27FC236}">
                <a16:creationId xmlns:a16="http://schemas.microsoft.com/office/drawing/2014/main" id="{596BF261-E925-A44C-999D-731731392C94}"/>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27" charset="0"/>
                <a:ea typeface="+mn-ea"/>
                <a:cs typeface="+mn-cs"/>
              </a:defRPr>
            </a:lvl1pPr>
          </a:lstStyle>
          <a:p>
            <a:pPr>
              <a:defRPr/>
            </a:pPr>
            <a:endParaRPr lang="en-AU"/>
          </a:p>
        </p:txBody>
      </p:sp>
      <p:sp>
        <p:nvSpPr>
          <p:cNvPr id="11268" name="Rectangle 4">
            <a:extLst>
              <a:ext uri="{FF2B5EF4-FFF2-40B4-BE49-F238E27FC236}">
                <a16:creationId xmlns:a16="http://schemas.microsoft.com/office/drawing/2014/main" id="{D27C652D-9CB6-D941-A3DE-28217F4F770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7" name="Rectangle 5">
            <a:extLst>
              <a:ext uri="{FF2B5EF4-FFF2-40B4-BE49-F238E27FC236}">
                <a16:creationId xmlns:a16="http://schemas.microsoft.com/office/drawing/2014/main" id="{0E13F4E9-AA69-7F42-9324-531A991720DC}"/>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31078" name="Rectangle 6">
            <a:extLst>
              <a:ext uri="{FF2B5EF4-FFF2-40B4-BE49-F238E27FC236}">
                <a16:creationId xmlns:a16="http://schemas.microsoft.com/office/drawing/2014/main" id="{F1E326B7-F459-A640-9B89-D2B2390EBE22}"/>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27" charset="0"/>
                <a:ea typeface="+mn-ea"/>
                <a:cs typeface="+mn-cs"/>
              </a:defRPr>
            </a:lvl1pPr>
          </a:lstStyle>
          <a:p>
            <a:pPr>
              <a:defRPr/>
            </a:pPr>
            <a:endParaRPr lang="en-AU"/>
          </a:p>
        </p:txBody>
      </p:sp>
      <p:sp>
        <p:nvSpPr>
          <p:cNvPr id="131079" name="Rectangle 7">
            <a:extLst>
              <a:ext uri="{FF2B5EF4-FFF2-40B4-BE49-F238E27FC236}">
                <a16:creationId xmlns:a16="http://schemas.microsoft.com/office/drawing/2014/main" id="{8447AD67-FB74-CA48-A398-76F4926D6522}"/>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60892C8-EE20-334B-84AE-F226CD025F27}"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27" charset="0"/>
        <a:ea typeface="MS PGothic" pitchFamily="34" charset="-128"/>
        <a:cs typeface="MS PGothic" charset="0"/>
      </a:defRPr>
    </a:lvl1pPr>
    <a:lvl2pPr marL="457200" algn="l" rtl="0" eaLnBrk="0" fontAlgn="base" hangingPunct="0">
      <a:spcBef>
        <a:spcPct val="30000"/>
      </a:spcBef>
      <a:spcAft>
        <a:spcPct val="0"/>
      </a:spcAft>
      <a:defRPr kumimoji="1" sz="1200" kern="1200">
        <a:solidFill>
          <a:schemeClr val="tx1"/>
        </a:solidFill>
        <a:latin typeface="Times New Roman" pitchFamily="27" charset="0"/>
        <a:ea typeface="MS PGothic" pitchFamily="34" charset="-128"/>
        <a:cs typeface="MS PGothic" charset="0"/>
      </a:defRPr>
    </a:lvl2pPr>
    <a:lvl3pPr marL="914400" algn="l" rtl="0" eaLnBrk="0" fontAlgn="base" hangingPunct="0">
      <a:spcBef>
        <a:spcPct val="30000"/>
      </a:spcBef>
      <a:spcAft>
        <a:spcPct val="0"/>
      </a:spcAft>
      <a:defRPr kumimoji="1" sz="1200" kern="1200">
        <a:solidFill>
          <a:schemeClr val="tx1"/>
        </a:solidFill>
        <a:latin typeface="Times New Roman" pitchFamily="27" charset="0"/>
        <a:ea typeface="MS PGothic" pitchFamily="34" charset="-128"/>
        <a:cs typeface="MS PGothic" charset="0"/>
      </a:defRPr>
    </a:lvl3pPr>
    <a:lvl4pPr marL="1371600" algn="l" rtl="0" eaLnBrk="0" fontAlgn="base" hangingPunct="0">
      <a:spcBef>
        <a:spcPct val="30000"/>
      </a:spcBef>
      <a:spcAft>
        <a:spcPct val="0"/>
      </a:spcAft>
      <a:defRPr kumimoji="1" sz="1200" kern="1200">
        <a:solidFill>
          <a:schemeClr val="tx1"/>
        </a:solidFill>
        <a:latin typeface="Times New Roman" pitchFamily="27" charset="0"/>
        <a:ea typeface="MS PGothic" pitchFamily="34" charset="-128"/>
        <a:cs typeface="MS PGothic" charset="0"/>
      </a:defRPr>
    </a:lvl4pPr>
    <a:lvl5pPr marL="1828800" algn="l" rtl="0" eaLnBrk="0" fontAlgn="base" hangingPunct="0">
      <a:spcBef>
        <a:spcPct val="30000"/>
      </a:spcBef>
      <a:spcAft>
        <a:spcPct val="0"/>
      </a:spcAft>
      <a:defRPr kumimoji="1" sz="1200" kern="1200">
        <a:solidFill>
          <a:schemeClr val="tx1"/>
        </a:solidFill>
        <a:latin typeface="Times New Roman" pitchFamily="27"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AU" sz="1200" kern="1200" dirty="0">
                <a:solidFill>
                  <a:schemeClr val="tx1"/>
                </a:solidFill>
                <a:effectLst/>
                <a:latin typeface="Times New Roman" pitchFamily="27" charset="0"/>
                <a:ea typeface="MS PGothic" pitchFamily="34" charset="-128"/>
                <a:cs typeface="MS PGothic" charset="0"/>
              </a:rPr>
              <a:t>Patient experience measures tend to ask factual questions about what did or did not occur during an episode of care, while satisfaction measures ask people to provide a subjective and more affective based response. </a:t>
            </a:r>
            <a:endParaRPr lang="en-AU" dirty="0"/>
          </a:p>
          <a:p>
            <a:endParaRPr lang="en-US" dirty="0"/>
          </a:p>
        </p:txBody>
      </p:sp>
      <p:sp>
        <p:nvSpPr>
          <p:cNvPr id="4" name="Slide Number Placeholder 3"/>
          <p:cNvSpPr>
            <a:spLocks noGrp="1"/>
          </p:cNvSpPr>
          <p:nvPr>
            <p:ph type="sldNum" sz="quarter" idx="5"/>
          </p:nvPr>
        </p:nvSpPr>
        <p:spPr/>
        <p:txBody>
          <a:bodyPr/>
          <a:lstStyle/>
          <a:p>
            <a:pPr>
              <a:defRPr/>
            </a:pPr>
            <a:fld id="{260892C8-EE20-334B-84AE-F226CD025F27}" type="slidenum">
              <a:rPr lang="en-AU" altLang="en-US" smtClean="0"/>
              <a:pPr>
                <a:defRPr/>
              </a:pPr>
              <a:t>6</a:t>
            </a:fld>
            <a:endParaRPr lang="en-AU" altLang="en-US"/>
          </a:p>
        </p:txBody>
      </p:sp>
    </p:spTree>
    <p:extLst>
      <p:ext uri="{BB962C8B-B14F-4D97-AF65-F5344CB8AC3E}">
        <p14:creationId xmlns:p14="http://schemas.microsoft.com/office/powerpoint/2010/main" val="935476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GB" sz="1200" kern="1200" dirty="0">
                <a:solidFill>
                  <a:schemeClr val="tx1"/>
                </a:solidFill>
                <a:effectLst/>
                <a:latin typeface="Times New Roman" pitchFamily="27" charset="0"/>
                <a:ea typeface="MS PGothic" pitchFamily="34" charset="-128"/>
                <a:cs typeface="MS PGothic" charset="0"/>
              </a:rPr>
              <a:t>Patient experience measures tend to ask factual questions about what did or did not occur during an episode of care, while satisfaction measures ask people to provide a subjective and more affective based response.</a:t>
            </a:r>
            <a:r>
              <a:rPr kumimoji="1" lang="en-GB" sz="1200" kern="1200" baseline="30000" dirty="0">
                <a:solidFill>
                  <a:schemeClr val="tx1"/>
                </a:solidFill>
                <a:effectLst/>
                <a:latin typeface="Times New Roman" pitchFamily="27" charset="0"/>
                <a:ea typeface="MS PGothic" pitchFamily="34" charset="-128"/>
                <a:cs typeface="MS PGothic" charset="0"/>
              </a:rPr>
              <a:t>35</a:t>
            </a:r>
            <a:r>
              <a:rPr kumimoji="1" lang="en-GB" sz="1200" kern="1200" dirty="0">
                <a:solidFill>
                  <a:schemeClr val="tx1"/>
                </a:solidFill>
                <a:effectLst/>
                <a:latin typeface="Times New Roman" pitchFamily="27" charset="0"/>
                <a:ea typeface="MS PGothic" pitchFamily="34" charset="-128"/>
                <a:cs typeface="MS PGothic" charset="0"/>
              </a:rPr>
              <a:t> Satisfaction measures tend to elicit highly positive ratings that can obscure problems with specific processes that affect the quality of care delivery.</a:t>
            </a:r>
            <a:r>
              <a:rPr kumimoji="1" lang="en-GB" sz="1200" kern="1200" baseline="30000" dirty="0">
                <a:solidFill>
                  <a:schemeClr val="tx1"/>
                </a:solidFill>
                <a:effectLst/>
                <a:latin typeface="Times New Roman" pitchFamily="27" charset="0"/>
                <a:ea typeface="MS PGothic" pitchFamily="34" charset="-128"/>
                <a:cs typeface="MS PGothic" charset="0"/>
              </a:rPr>
              <a:t>28,29</a:t>
            </a:r>
            <a:r>
              <a:rPr kumimoji="1" lang="en-GB" sz="1200" kern="1200" dirty="0">
                <a:solidFill>
                  <a:schemeClr val="tx1"/>
                </a:solidFill>
                <a:effectLst/>
                <a:latin typeface="Times New Roman" pitchFamily="27" charset="0"/>
                <a:ea typeface="MS PGothic" pitchFamily="34" charset="-128"/>
                <a:cs typeface="MS PGothic" charset="0"/>
              </a:rPr>
              <a:t> It is not uncommon to find that “highly satisfied” patients report significant problems if factual questions are asked about whether or not certain processes and events occurred.</a:t>
            </a:r>
            <a:r>
              <a:rPr kumimoji="1" lang="en-GB" sz="1200" kern="1200" baseline="30000" dirty="0">
                <a:solidFill>
                  <a:schemeClr val="tx1"/>
                </a:solidFill>
                <a:effectLst/>
                <a:latin typeface="Times New Roman" pitchFamily="27" charset="0"/>
                <a:ea typeface="MS PGothic" pitchFamily="34" charset="-128"/>
                <a:cs typeface="MS PGothic" charset="0"/>
              </a:rPr>
              <a:t>28,29</a:t>
            </a:r>
            <a:r>
              <a:rPr kumimoji="1" lang="en-GB" sz="1200" kern="1200" dirty="0">
                <a:solidFill>
                  <a:schemeClr val="tx1"/>
                </a:solidFill>
                <a:effectLst/>
                <a:latin typeface="Times New Roman" pitchFamily="27" charset="0"/>
                <a:ea typeface="MS PGothic" pitchFamily="34" charset="-128"/>
                <a:cs typeface="MS PGothic" charset="0"/>
              </a:rPr>
              <a:t> </a:t>
            </a:r>
            <a:endParaRPr lang="en-US" dirty="0"/>
          </a:p>
        </p:txBody>
      </p:sp>
      <p:sp>
        <p:nvSpPr>
          <p:cNvPr id="4" name="Slide Number Placeholder 3"/>
          <p:cNvSpPr>
            <a:spLocks noGrp="1"/>
          </p:cNvSpPr>
          <p:nvPr>
            <p:ph type="sldNum" sz="quarter" idx="5"/>
          </p:nvPr>
        </p:nvSpPr>
        <p:spPr/>
        <p:txBody>
          <a:bodyPr/>
          <a:lstStyle/>
          <a:p>
            <a:pPr>
              <a:defRPr/>
            </a:pPr>
            <a:fld id="{260892C8-EE20-334B-84AE-F226CD025F27}" type="slidenum">
              <a:rPr lang="en-AU" altLang="en-US" smtClean="0"/>
              <a:pPr>
                <a:defRPr/>
              </a:pPr>
              <a:t>7</a:t>
            </a:fld>
            <a:endParaRPr lang="en-AU" altLang="en-US"/>
          </a:p>
        </p:txBody>
      </p:sp>
    </p:spTree>
    <p:extLst>
      <p:ext uri="{BB962C8B-B14F-4D97-AF65-F5344CB8AC3E}">
        <p14:creationId xmlns:p14="http://schemas.microsoft.com/office/powerpoint/2010/main" val="2655534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0892C8-EE20-334B-84AE-F226CD025F27}" type="slidenum">
              <a:rPr lang="en-AU" altLang="en-US" smtClean="0"/>
              <a:pPr>
                <a:defRPr/>
              </a:pPr>
              <a:t>10</a:t>
            </a:fld>
            <a:endParaRPr lang="en-AU" altLang="en-US"/>
          </a:p>
        </p:txBody>
      </p:sp>
    </p:spTree>
    <p:extLst>
      <p:ext uri="{BB962C8B-B14F-4D97-AF65-F5344CB8AC3E}">
        <p14:creationId xmlns:p14="http://schemas.microsoft.com/office/powerpoint/2010/main" val="4255718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Opening slide">
    <p:bg>
      <p:bgPr>
        <a:solidFill>
          <a:srgbClr val="0C2340"/>
        </a:solid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72CDA6AD-D361-B543-A89F-88ECAF8DB2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5C3589C1-05E5-FA49-BC3D-C952D62D3C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8375" y="5233988"/>
            <a:ext cx="1423988"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23528" y="2060848"/>
            <a:ext cx="8424936" cy="2148899"/>
          </a:xfrm>
        </p:spPr>
        <p:txBody>
          <a:bodyPr anchor="b">
            <a:noAutofit/>
          </a:bodyPr>
          <a:lstStyle>
            <a:lvl1pPr algn="ctr">
              <a:lnSpc>
                <a:spcPct val="80000"/>
              </a:lnSpc>
              <a:defRPr sz="4400">
                <a:solidFill>
                  <a:srgbClr val="FFFFFF"/>
                </a:solidFill>
                <a:latin typeface="Trebuchet MS"/>
                <a:cs typeface="Trebuchet MS"/>
              </a:defRPr>
            </a:lvl1pPr>
          </a:lstStyle>
          <a:p>
            <a:r>
              <a:rPr lang="en-US" dirty="0"/>
              <a:t>Click to edit Master title style</a:t>
            </a:r>
          </a:p>
        </p:txBody>
      </p:sp>
      <p:sp>
        <p:nvSpPr>
          <p:cNvPr id="3" name="Subtitle 2"/>
          <p:cNvSpPr>
            <a:spLocks noGrp="1"/>
          </p:cNvSpPr>
          <p:nvPr>
            <p:ph type="subTitle" idx="1"/>
          </p:nvPr>
        </p:nvSpPr>
        <p:spPr>
          <a:xfrm>
            <a:off x="355920" y="5653142"/>
            <a:ext cx="6347825" cy="565927"/>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852527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49A202F6-1162-2C42-96A1-FB3F37B05C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2025" y="5245100"/>
            <a:ext cx="1423988"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11"/>
          <p:cNvSpPr>
            <a:spLocks noGrp="1"/>
          </p:cNvSpPr>
          <p:nvPr>
            <p:ph sz="quarter" idx="13"/>
          </p:nvPr>
        </p:nvSpPr>
        <p:spPr>
          <a:xfrm>
            <a:off x="292970" y="2375396"/>
            <a:ext cx="5691188" cy="2267483"/>
          </a:xfrm>
        </p:spPr>
        <p:txBody>
          <a:bodyPr/>
          <a:lstStyle>
            <a:lvl1pPr marL="0" indent="0">
              <a:lnSpc>
                <a:spcPct val="80000"/>
              </a:lnSpc>
              <a:buNone/>
              <a:defRPr sz="6000">
                <a:solidFill>
                  <a:srgbClr val="FFFFFF"/>
                </a:solidFill>
                <a:latin typeface="+mj-lt"/>
              </a:defRPr>
            </a:lvl1pPr>
          </a:lstStyle>
          <a:p>
            <a:pPr lvl="0"/>
            <a:r>
              <a:rPr lang="en-US"/>
              <a:t>Click to edit Master text styles</a:t>
            </a:r>
          </a:p>
        </p:txBody>
      </p:sp>
      <p:sp>
        <p:nvSpPr>
          <p:cNvPr id="13" name="Content Placeholder 11"/>
          <p:cNvSpPr>
            <a:spLocks noGrp="1"/>
          </p:cNvSpPr>
          <p:nvPr>
            <p:ph sz="quarter" idx="14"/>
          </p:nvPr>
        </p:nvSpPr>
        <p:spPr>
          <a:xfrm>
            <a:off x="292970" y="4642879"/>
            <a:ext cx="5623504" cy="1690507"/>
          </a:xfrm>
        </p:spPr>
        <p:txBody>
          <a:bodyPr>
            <a:normAutofit/>
          </a:bodyPr>
          <a:lstStyle>
            <a:lvl1pPr marL="0" indent="0">
              <a:buNone/>
              <a:defRPr sz="1600" cap="all">
                <a:solidFill>
                  <a:srgbClr val="FFFFFF"/>
                </a:solidFill>
                <a:latin typeface="+mn-lt"/>
              </a:defRPr>
            </a:lvl1pPr>
          </a:lstStyle>
          <a:p>
            <a:pPr lvl="0"/>
            <a:r>
              <a:rPr lang="en-US"/>
              <a:t>Click to edit Master text styles</a:t>
            </a:r>
          </a:p>
        </p:txBody>
      </p:sp>
      <p:sp>
        <p:nvSpPr>
          <p:cNvPr id="5" name="Footer Placeholder 2">
            <a:extLst>
              <a:ext uri="{FF2B5EF4-FFF2-40B4-BE49-F238E27FC236}">
                <a16:creationId xmlns:a16="http://schemas.microsoft.com/office/drawing/2014/main" id="{3909DD1C-5965-2F49-88F2-9FA2CA62BBF4}"/>
              </a:ext>
            </a:extLst>
          </p:cNvPr>
          <p:cNvSpPr>
            <a:spLocks noGrp="1"/>
          </p:cNvSpPr>
          <p:nvPr>
            <p:ph type="ftr" sz="quarter" idx="15"/>
          </p:nvPr>
        </p:nvSpPr>
        <p:spPr>
          <a:xfrm>
            <a:off x="2597150" y="6418263"/>
            <a:ext cx="2546350" cy="365125"/>
          </a:xfrm>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7DF161FF-A505-C342-B7D1-5F9369114F11}"/>
              </a:ext>
            </a:extLst>
          </p:cNvPr>
          <p:cNvSpPr>
            <a:spLocks noGrp="1"/>
          </p:cNvSpPr>
          <p:nvPr>
            <p:ph type="sldNum" sz="quarter" idx="16"/>
          </p:nvPr>
        </p:nvSpPr>
        <p:spPr>
          <a:xfrm>
            <a:off x="457200" y="6418263"/>
            <a:ext cx="2024063" cy="365125"/>
          </a:xfrm>
        </p:spPr>
        <p:txBody>
          <a:bodyPr/>
          <a:lstStyle>
            <a:lvl1pPr>
              <a:defRPr/>
            </a:lvl1pPr>
          </a:lstStyle>
          <a:p>
            <a:pPr>
              <a:defRPr/>
            </a:pPr>
            <a:fld id="{4EF39823-3268-DF46-AEE5-159855490799}" type="slidenum">
              <a:rPr lang="en-US" altLang="en-US"/>
              <a:pPr>
                <a:defRPr/>
              </a:pPr>
              <a:t>‹#›</a:t>
            </a:fld>
            <a:endParaRPr lang="en-US" altLang="en-US"/>
          </a:p>
        </p:txBody>
      </p:sp>
    </p:spTree>
    <p:extLst>
      <p:ext uri="{BB962C8B-B14F-4D97-AF65-F5344CB8AC3E}">
        <p14:creationId xmlns:p14="http://schemas.microsoft.com/office/powerpoint/2010/main" val="292706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1163"/>
            <a:ext cx="8291264" cy="846137"/>
          </a:xfrm>
        </p:spPr>
        <p:txBody>
          <a:bodyPr/>
          <a:lstStyle>
            <a:lvl1pPr>
              <a:defRPr sz="4400" b="1"/>
            </a:lvl1pPr>
          </a:lstStyle>
          <a:p>
            <a:r>
              <a:rPr lang="en-US" dirty="0"/>
              <a:t>Click to edit Master title style</a:t>
            </a:r>
          </a:p>
        </p:txBody>
      </p:sp>
      <p:sp>
        <p:nvSpPr>
          <p:cNvPr id="7" name="Content Placeholder 2"/>
          <p:cNvSpPr>
            <a:spLocks noGrp="1"/>
          </p:cNvSpPr>
          <p:nvPr>
            <p:ph sz="half" idx="1"/>
          </p:nvPr>
        </p:nvSpPr>
        <p:spPr>
          <a:xfrm>
            <a:off x="457200" y="1556792"/>
            <a:ext cx="8291264" cy="4608511"/>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8">
            <a:extLst>
              <a:ext uri="{FF2B5EF4-FFF2-40B4-BE49-F238E27FC236}">
                <a16:creationId xmlns:a16="http://schemas.microsoft.com/office/drawing/2014/main" id="{E9BA4940-7C81-BE48-8F54-7102DDBF9312}"/>
              </a:ext>
            </a:extLst>
          </p:cNvPr>
          <p:cNvSpPr>
            <a:spLocks noGrp="1"/>
          </p:cNvSpPr>
          <p:nvPr>
            <p:ph type="ftr" sz="quarter" idx="10"/>
          </p:nvPr>
        </p:nvSpPr>
        <p:spPr/>
        <p:txBody>
          <a:bodyPr/>
          <a:lstStyle>
            <a:lvl1pPr>
              <a:defRPr/>
            </a:lvl1pPr>
          </a:lstStyle>
          <a:p>
            <a:pPr>
              <a:defRPr/>
            </a:pPr>
            <a:r>
              <a:rPr lang="en-AU"/>
              <a:t>NADA Conference 2016</a:t>
            </a:r>
          </a:p>
        </p:txBody>
      </p:sp>
      <p:sp>
        <p:nvSpPr>
          <p:cNvPr id="5" name="Slide Number Placeholder 9">
            <a:extLst>
              <a:ext uri="{FF2B5EF4-FFF2-40B4-BE49-F238E27FC236}">
                <a16:creationId xmlns:a16="http://schemas.microsoft.com/office/drawing/2014/main" id="{BE0003C6-E98F-644F-BB09-80A423613681}"/>
              </a:ext>
            </a:extLst>
          </p:cNvPr>
          <p:cNvSpPr>
            <a:spLocks noGrp="1"/>
          </p:cNvSpPr>
          <p:nvPr>
            <p:ph type="sldNum" sz="quarter" idx="11"/>
          </p:nvPr>
        </p:nvSpPr>
        <p:spPr/>
        <p:txBody>
          <a:bodyPr/>
          <a:lstStyle>
            <a:lvl1pPr>
              <a:defRPr/>
            </a:lvl1pPr>
          </a:lstStyle>
          <a:p>
            <a:pPr>
              <a:defRPr/>
            </a:pPr>
            <a:fld id="{64381051-761F-E547-9B0B-F367CD6EDD17}" type="slidenum">
              <a:rPr lang="en-AU" altLang="en-US"/>
              <a:pPr>
                <a:defRPr/>
              </a:pPr>
              <a:t>‹#›</a:t>
            </a:fld>
            <a:endParaRPr lang="en-AU" altLang="en-US"/>
          </a:p>
        </p:txBody>
      </p:sp>
    </p:spTree>
    <p:extLst>
      <p:ext uri="{BB962C8B-B14F-4D97-AF65-F5344CB8AC3E}">
        <p14:creationId xmlns:p14="http://schemas.microsoft.com/office/powerpoint/2010/main" val="3115213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2480831"/>
            <a:ext cx="3427384" cy="3085523"/>
          </a:xfrm>
        </p:spPr>
        <p:txBody>
          <a:bodyPr>
            <a:normAutofit/>
          </a:bodyPr>
          <a:lstStyle>
            <a:lvl1pPr>
              <a:defRPr sz="1800"/>
            </a:lvl1pPr>
            <a:lvl2pPr>
              <a:defRPr sz="1700"/>
            </a:lvl2pPr>
            <a:lvl3pPr>
              <a:defRPr sz="1600"/>
            </a:lvl3pPr>
            <a:lvl4pPr>
              <a:defRPr sz="15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4091428" y="2480831"/>
            <a:ext cx="3645747" cy="3085523"/>
          </a:xfrm>
        </p:spPr>
        <p:txBody>
          <a:bodyPr>
            <a:normAutofit/>
          </a:bodyPr>
          <a:lstStyle>
            <a:lvl1pPr>
              <a:defRPr sz="1800"/>
            </a:lvl1pPr>
            <a:lvl2pPr>
              <a:defRPr sz="1700"/>
            </a:lvl2pPr>
            <a:lvl3pPr>
              <a:defRPr sz="1600"/>
            </a:lvl3pPr>
            <a:lvl4pPr>
              <a:defRPr sz="15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8">
            <a:extLst>
              <a:ext uri="{FF2B5EF4-FFF2-40B4-BE49-F238E27FC236}">
                <a16:creationId xmlns:a16="http://schemas.microsoft.com/office/drawing/2014/main" id="{F63704DE-7361-1042-B03E-AD4A138CA4EC}"/>
              </a:ext>
            </a:extLst>
          </p:cNvPr>
          <p:cNvSpPr>
            <a:spLocks noGrp="1"/>
          </p:cNvSpPr>
          <p:nvPr>
            <p:ph type="ftr" sz="quarter" idx="14"/>
          </p:nvPr>
        </p:nvSpPr>
        <p:spPr/>
        <p:txBody>
          <a:bodyPr/>
          <a:lstStyle>
            <a:lvl1pPr>
              <a:defRPr/>
            </a:lvl1pPr>
          </a:lstStyle>
          <a:p>
            <a:pPr>
              <a:defRPr/>
            </a:pPr>
            <a:endParaRPr lang="en-AU"/>
          </a:p>
        </p:txBody>
      </p:sp>
      <p:sp>
        <p:nvSpPr>
          <p:cNvPr id="6" name="Slide Number Placeholder 9">
            <a:extLst>
              <a:ext uri="{FF2B5EF4-FFF2-40B4-BE49-F238E27FC236}">
                <a16:creationId xmlns:a16="http://schemas.microsoft.com/office/drawing/2014/main" id="{1AD95666-F1BE-FE45-BC16-5E7305A5B938}"/>
              </a:ext>
            </a:extLst>
          </p:cNvPr>
          <p:cNvSpPr>
            <a:spLocks noGrp="1"/>
          </p:cNvSpPr>
          <p:nvPr>
            <p:ph type="sldNum" sz="quarter" idx="15"/>
          </p:nvPr>
        </p:nvSpPr>
        <p:spPr/>
        <p:txBody>
          <a:bodyPr/>
          <a:lstStyle>
            <a:lvl1pPr>
              <a:defRPr/>
            </a:lvl1pPr>
          </a:lstStyle>
          <a:p>
            <a:pPr>
              <a:defRPr/>
            </a:pPr>
            <a:fld id="{41F727AB-60D3-1A4C-A331-FE7E6F807E7E}" type="slidenum">
              <a:rPr lang="en-AU" altLang="en-US"/>
              <a:pPr>
                <a:defRPr/>
              </a:pPr>
              <a:t>‹#›</a:t>
            </a:fld>
            <a:endParaRPr lang="en-AU" altLang="en-US"/>
          </a:p>
        </p:txBody>
      </p:sp>
    </p:spTree>
    <p:extLst>
      <p:ext uri="{BB962C8B-B14F-4D97-AF65-F5344CB8AC3E}">
        <p14:creationId xmlns:p14="http://schemas.microsoft.com/office/powerpoint/2010/main" val="2864043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14293"/>
            <a:ext cx="3427384" cy="851523"/>
          </a:xfrm>
        </p:spPr>
        <p:txBody>
          <a:bodyPr>
            <a:normAutofit/>
          </a:bodyPr>
          <a:lstStyle>
            <a:lvl1pPr marL="0" indent="0">
              <a:buNone/>
              <a:defRPr sz="1400" b="1">
                <a:solidFill>
                  <a:srgbClr val="E106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091428" y="1314293"/>
            <a:ext cx="3645747" cy="851523"/>
          </a:xfrm>
        </p:spPr>
        <p:txBody>
          <a:bodyPr>
            <a:normAutofit/>
          </a:bodyPr>
          <a:lstStyle>
            <a:lvl1pPr marL="0" indent="0">
              <a:buNone/>
              <a:defRPr sz="1400" b="1">
                <a:solidFill>
                  <a:srgbClr val="E106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1"/>
          <p:cNvSpPr>
            <a:spLocks noGrp="1"/>
          </p:cNvSpPr>
          <p:nvPr>
            <p:ph type="title"/>
          </p:nvPr>
        </p:nvSpPr>
        <p:spPr>
          <a:xfrm>
            <a:off x="457200" y="410996"/>
            <a:ext cx="7279974" cy="846793"/>
          </a:xfrm>
        </p:spPr>
        <p:txBody>
          <a:bodyPr/>
          <a:lstStyle/>
          <a:p>
            <a:r>
              <a:rPr lang="en-US"/>
              <a:t>Click to edit Master title style</a:t>
            </a:r>
            <a:endParaRPr lang="en-US" dirty="0"/>
          </a:p>
        </p:txBody>
      </p:sp>
      <p:sp>
        <p:nvSpPr>
          <p:cNvPr id="11" name="Content Placeholder 2"/>
          <p:cNvSpPr>
            <a:spLocks noGrp="1"/>
          </p:cNvSpPr>
          <p:nvPr>
            <p:ph sz="half" idx="13"/>
          </p:nvPr>
        </p:nvSpPr>
        <p:spPr>
          <a:xfrm>
            <a:off x="457200" y="2480831"/>
            <a:ext cx="3427384" cy="3085523"/>
          </a:xfrm>
        </p:spPr>
        <p:txBody>
          <a:bodyPr>
            <a:normAutofit/>
          </a:bodyPr>
          <a:lstStyle>
            <a:lvl1pPr>
              <a:defRPr sz="1800"/>
            </a:lvl1pPr>
            <a:lvl2pPr>
              <a:defRPr sz="1700"/>
            </a:lvl2pPr>
            <a:lvl3pPr>
              <a:defRPr sz="1600"/>
            </a:lvl3pPr>
            <a:lvl4pPr>
              <a:defRPr sz="15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sz="half" idx="14"/>
          </p:nvPr>
        </p:nvSpPr>
        <p:spPr>
          <a:xfrm>
            <a:off x="4091428" y="2480831"/>
            <a:ext cx="3645747" cy="3085523"/>
          </a:xfrm>
        </p:spPr>
        <p:txBody>
          <a:bodyPr>
            <a:normAutofit/>
          </a:bodyPr>
          <a:lstStyle>
            <a:lvl1pPr>
              <a:defRPr sz="1800"/>
            </a:lvl1pPr>
            <a:lvl2pPr>
              <a:defRPr sz="1700"/>
            </a:lvl2pPr>
            <a:lvl3pPr>
              <a:defRPr sz="1600"/>
            </a:lvl3pPr>
            <a:lvl4pPr>
              <a:defRPr sz="15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12">
            <a:extLst>
              <a:ext uri="{FF2B5EF4-FFF2-40B4-BE49-F238E27FC236}">
                <a16:creationId xmlns:a16="http://schemas.microsoft.com/office/drawing/2014/main" id="{0C6F843B-584A-F84A-915F-FB77DFE78C91}"/>
              </a:ext>
            </a:extLst>
          </p:cNvPr>
          <p:cNvSpPr>
            <a:spLocks noGrp="1"/>
          </p:cNvSpPr>
          <p:nvPr>
            <p:ph type="ftr" sz="quarter" idx="15"/>
          </p:nvPr>
        </p:nvSpPr>
        <p:spPr/>
        <p:txBody>
          <a:bodyPr/>
          <a:lstStyle>
            <a:lvl1pPr>
              <a:defRPr/>
            </a:lvl1pPr>
          </a:lstStyle>
          <a:p>
            <a:pPr>
              <a:defRPr/>
            </a:pPr>
            <a:endParaRPr lang="en-AU"/>
          </a:p>
        </p:txBody>
      </p:sp>
      <p:sp>
        <p:nvSpPr>
          <p:cNvPr id="8" name="Slide Number Placeholder 13">
            <a:extLst>
              <a:ext uri="{FF2B5EF4-FFF2-40B4-BE49-F238E27FC236}">
                <a16:creationId xmlns:a16="http://schemas.microsoft.com/office/drawing/2014/main" id="{AD02EB8E-C575-B541-AD0D-2690D9FB06E7}"/>
              </a:ext>
            </a:extLst>
          </p:cNvPr>
          <p:cNvSpPr>
            <a:spLocks noGrp="1"/>
          </p:cNvSpPr>
          <p:nvPr>
            <p:ph type="sldNum" sz="quarter" idx="16"/>
          </p:nvPr>
        </p:nvSpPr>
        <p:spPr/>
        <p:txBody>
          <a:bodyPr/>
          <a:lstStyle>
            <a:lvl1pPr>
              <a:defRPr/>
            </a:lvl1pPr>
          </a:lstStyle>
          <a:p>
            <a:pPr>
              <a:defRPr/>
            </a:pPr>
            <a:fld id="{A687E4BD-D348-9E47-8464-A63A9E78ABB7}" type="slidenum">
              <a:rPr lang="en-AU" altLang="en-US"/>
              <a:pPr>
                <a:defRPr/>
              </a:pPr>
              <a:t>‹#›</a:t>
            </a:fld>
            <a:endParaRPr lang="en-AU" altLang="en-US"/>
          </a:p>
        </p:txBody>
      </p:sp>
    </p:spTree>
    <p:extLst>
      <p:ext uri="{BB962C8B-B14F-4D97-AF65-F5344CB8AC3E}">
        <p14:creationId xmlns:p14="http://schemas.microsoft.com/office/powerpoint/2010/main" val="2400109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5">
            <a:extLst>
              <a:ext uri="{FF2B5EF4-FFF2-40B4-BE49-F238E27FC236}">
                <a16:creationId xmlns:a16="http://schemas.microsoft.com/office/drawing/2014/main" id="{43B1E81C-4AFA-7046-86A7-133DEFD8F31A}"/>
              </a:ext>
            </a:extLst>
          </p:cNvPr>
          <p:cNvSpPr>
            <a:spLocks noGrp="1"/>
          </p:cNvSpPr>
          <p:nvPr>
            <p:ph type="ftr" sz="quarter" idx="10"/>
          </p:nvPr>
        </p:nvSpPr>
        <p:spPr/>
        <p:txBody>
          <a:bodyPr/>
          <a:lstStyle>
            <a:lvl1pPr>
              <a:defRPr/>
            </a:lvl1pPr>
          </a:lstStyle>
          <a:p>
            <a:pPr>
              <a:defRPr/>
            </a:pPr>
            <a:endParaRPr lang="en-AU"/>
          </a:p>
        </p:txBody>
      </p:sp>
      <p:sp>
        <p:nvSpPr>
          <p:cNvPr id="4" name="Slide Number Placeholder 6">
            <a:extLst>
              <a:ext uri="{FF2B5EF4-FFF2-40B4-BE49-F238E27FC236}">
                <a16:creationId xmlns:a16="http://schemas.microsoft.com/office/drawing/2014/main" id="{4D794CED-14C0-BC40-85E5-44C17B7FC6DF}"/>
              </a:ext>
            </a:extLst>
          </p:cNvPr>
          <p:cNvSpPr>
            <a:spLocks noGrp="1"/>
          </p:cNvSpPr>
          <p:nvPr>
            <p:ph type="sldNum" sz="quarter" idx="11"/>
          </p:nvPr>
        </p:nvSpPr>
        <p:spPr/>
        <p:txBody>
          <a:bodyPr/>
          <a:lstStyle>
            <a:lvl1pPr>
              <a:defRPr/>
            </a:lvl1pPr>
          </a:lstStyle>
          <a:p>
            <a:pPr>
              <a:defRPr/>
            </a:pPr>
            <a:fld id="{D785F08C-7928-7F4C-BE71-30E8B4A4567C}" type="slidenum">
              <a:rPr lang="en-AU" altLang="en-US"/>
              <a:pPr>
                <a:defRPr/>
              </a:pPr>
              <a:t>‹#›</a:t>
            </a:fld>
            <a:endParaRPr lang="en-AU" altLang="en-US"/>
          </a:p>
        </p:txBody>
      </p:sp>
    </p:spTree>
    <p:extLst>
      <p:ext uri="{BB962C8B-B14F-4D97-AF65-F5344CB8AC3E}">
        <p14:creationId xmlns:p14="http://schemas.microsoft.com/office/powerpoint/2010/main" val="1950530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16FCCAD0-020C-0443-9881-278A706E648B}"/>
              </a:ext>
            </a:extLst>
          </p:cNvPr>
          <p:cNvSpPr>
            <a:spLocks noGrp="1"/>
          </p:cNvSpPr>
          <p:nvPr>
            <p:ph type="ftr" sz="quarter" idx="10"/>
          </p:nvPr>
        </p:nvSpPr>
        <p:spPr/>
        <p:txBody>
          <a:bodyPr/>
          <a:lstStyle>
            <a:lvl1pPr>
              <a:defRPr/>
            </a:lvl1pPr>
          </a:lstStyle>
          <a:p>
            <a:pPr>
              <a:defRPr/>
            </a:pPr>
            <a:endParaRPr lang="en-AU"/>
          </a:p>
        </p:txBody>
      </p:sp>
      <p:sp>
        <p:nvSpPr>
          <p:cNvPr id="3" name="Slide Number Placeholder 5">
            <a:extLst>
              <a:ext uri="{FF2B5EF4-FFF2-40B4-BE49-F238E27FC236}">
                <a16:creationId xmlns:a16="http://schemas.microsoft.com/office/drawing/2014/main" id="{D2AA60F7-45C5-664A-B5C1-3EF065358A91}"/>
              </a:ext>
            </a:extLst>
          </p:cNvPr>
          <p:cNvSpPr>
            <a:spLocks noGrp="1"/>
          </p:cNvSpPr>
          <p:nvPr>
            <p:ph type="sldNum" sz="quarter" idx="11"/>
          </p:nvPr>
        </p:nvSpPr>
        <p:spPr/>
        <p:txBody>
          <a:bodyPr/>
          <a:lstStyle>
            <a:lvl1pPr>
              <a:defRPr/>
            </a:lvl1pPr>
          </a:lstStyle>
          <a:p>
            <a:pPr>
              <a:defRPr/>
            </a:pPr>
            <a:fld id="{9F20614A-E2FB-B340-9908-F5EB867C8F60}" type="slidenum">
              <a:rPr lang="en-AU" altLang="en-US"/>
              <a:pPr>
                <a:defRPr/>
              </a:pPr>
              <a:t>‹#›</a:t>
            </a:fld>
            <a:endParaRPr lang="en-AU" altLang="en-US"/>
          </a:p>
        </p:txBody>
      </p:sp>
    </p:spTree>
    <p:extLst>
      <p:ext uri="{BB962C8B-B14F-4D97-AF65-F5344CB8AC3E}">
        <p14:creationId xmlns:p14="http://schemas.microsoft.com/office/powerpoint/2010/main" val="4293473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0"/>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436301"/>
            <a:ext cx="5486400" cy="655443"/>
          </a:xfrm>
        </p:spPr>
        <p:txBody>
          <a:bodyPr>
            <a:normAutofit/>
          </a:bodyPr>
          <a:lstStyle>
            <a:lvl1pPr marL="0" indent="0">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7">
            <a:extLst>
              <a:ext uri="{FF2B5EF4-FFF2-40B4-BE49-F238E27FC236}">
                <a16:creationId xmlns:a16="http://schemas.microsoft.com/office/drawing/2014/main" id="{2E7E3424-1D82-1B4C-AB63-954FFF112D67}"/>
              </a:ext>
            </a:extLst>
          </p:cNvPr>
          <p:cNvSpPr>
            <a:spLocks noGrp="1"/>
          </p:cNvSpPr>
          <p:nvPr>
            <p:ph type="ftr" sz="quarter" idx="10"/>
          </p:nvPr>
        </p:nvSpPr>
        <p:spPr/>
        <p:txBody>
          <a:bodyPr/>
          <a:lstStyle>
            <a:lvl1pPr>
              <a:defRPr/>
            </a:lvl1pPr>
          </a:lstStyle>
          <a:p>
            <a:pPr>
              <a:defRPr/>
            </a:pPr>
            <a:endParaRPr lang="en-AU"/>
          </a:p>
        </p:txBody>
      </p:sp>
      <p:sp>
        <p:nvSpPr>
          <p:cNvPr id="6" name="Slide Number Placeholder 8">
            <a:extLst>
              <a:ext uri="{FF2B5EF4-FFF2-40B4-BE49-F238E27FC236}">
                <a16:creationId xmlns:a16="http://schemas.microsoft.com/office/drawing/2014/main" id="{F368E370-1E40-5446-9A8C-FA4D343F2012}"/>
              </a:ext>
            </a:extLst>
          </p:cNvPr>
          <p:cNvSpPr>
            <a:spLocks noGrp="1"/>
          </p:cNvSpPr>
          <p:nvPr>
            <p:ph type="sldNum" sz="quarter" idx="11"/>
          </p:nvPr>
        </p:nvSpPr>
        <p:spPr/>
        <p:txBody>
          <a:bodyPr/>
          <a:lstStyle>
            <a:lvl1pPr>
              <a:defRPr/>
            </a:lvl1pPr>
          </a:lstStyle>
          <a:p>
            <a:pPr>
              <a:defRPr/>
            </a:pPr>
            <a:fld id="{886D153B-C1BF-3547-99EC-536B7A0CD92A}" type="slidenum">
              <a:rPr lang="en-AU" altLang="en-US"/>
              <a:pPr>
                <a:defRPr/>
              </a:pPr>
              <a:t>‹#›</a:t>
            </a:fld>
            <a:endParaRPr lang="en-AU" altLang="en-US"/>
          </a:p>
        </p:txBody>
      </p:sp>
    </p:spTree>
    <p:extLst>
      <p:ext uri="{BB962C8B-B14F-4D97-AF65-F5344CB8AC3E}">
        <p14:creationId xmlns:p14="http://schemas.microsoft.com/office/powerpoint/2010/main" val="1069035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3AC9D-14CE-A54E-9F73-E1669AD7FD8C}"/>
              </a:ext>
            </a:extLst>
          </p:cNvPr>
          <p:cNvSpPr/>
          <p:nvPr userDrawn="1"/>
        </p:nvSpPr>
        <p:spPr>
          <a:xfrm>
            <a:off x="658813" y="228600"/>
            <a:ext cx="82010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a:p>
        </p:txBody>
      </p:sp>
      <p:sp>
        <p:nvSpPr>
          <p:cNvPr id="4" name="TextBox 3">
            <a:extLst>
              <a:ext uri="{FF2B5EF4-FFF2-40B4-BE49-F238E27FC236}">
                <a16:creationId xmlns:a16="http://schemas.microsoft.com/office/drawing/2014/main" id="{84C287BB-977E-C542-8CF9-9019D925D2B6}"/>
              </a:ext>
            </a:extLst>
          </p:cNvPr>
          <p:cNvSpPr txBox="1">
            <a:spLocks noChangeArrowheads="1"/>
          </p:cNvSpPr>
          <p:nvPr/>
        </p:nvSpPr>
        <p:spPr bwMode="auto">
          <a:xfrm>
            <a:off x="1143000" y="685800"/>
            <a:ext cx="260350" cy="614363"/>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000" b="1">
                <a:solidFill>
                  <a:srgbClr val="B870B8"/>
                </a:solidFill>
              </a:rPr>
              <a:t>+</a:t>
            </a:r>
          </a:p>
        </p:txBody>
      </p:sp>
      <p:sp>
        <p:nvSpPr>
          <p:cNvPr id="5" name="Rectangle 4">
            <a:extLst>
              <a:ext uri="{FF2B5EF4-FFF2-40B4-BE49-F238E27FC236}">
                <a16:creationId xmlns:a16="http://schemas.microsoft.com/office/drawing/2014/main" id="{47177AD8-1CC8-B941-B915-D97C3C7BFF48}"/>
              </a:ext>
            </a:extLst>
          </p:cNvPr>
          <p:cNvSpPr/>
          <p:nvPr/>
        </p:nvSpPr>
        <p:spPr>
          <a:xfrm>
            <a:off x="304800" y="228600"/>
            <a:ext cx="212725" cy="6345238"/>
          </a:xfrm>
          <a:prstGeom prst="rect">
            <a:avLst/>
          </a:prstGeom>
          <a:solidFill>
            <a:srgbClr val="0A074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a:p>
        </p:txBody>
      </p:sp>
      <p:sp>
        <p:nvSpPr>
          <p:cNvPr id="2" name="Title 1"/>
          <p:cNvSpPr>
            <a:spLocks noGrp="1"/>
          </p:cNvSpPr>
          <p:nvPr>
            <p:ph type="title"/>
          </p:nvPr>
        </p:nvSpPr>
        <p:spPr>
          <a:xfrm>
            <a:off x="1219200" y="2219325"/>
            <a:ext cx="7086600" cy="1362075"/>
          </a:xfrm>
        </p:spPr>
        <p:txBody>
          <a:bodyPr anchor="b">
            <a:normAutofit/>
          </a:bodyPr>
          <a:lstStyle>
            <a:lvl1pPr algn="ctr">
              <a:defRPr sz="3200" b="0" cap="none" baseline="0">
                <a:solidFill>
                  <a:schemeClr val="bg1"/>
                </a:solidFill>
              </a:defRPr>
            </a:lvl1pPr>
          </a:lstStyle>
          <a:p>
            <a:r>
              <a:rPr lang="en-AU" dirty="0"/>
              <a:t>Click to edit Master title style</a:t>
            </a:r>
            <a:endParaRPr dirty="0"/>
          </a:p>
        </p:txBody>
      </p:sp>
    </p:spTree>
    <p:extLst>
      <p:ext uri="{BB962C8B-B14F-4D97-AF65-F5344CB8AC3E}">
        <p14:creationId xmlns:p14="http://schemas.microsoft.com/office/powerpoint/2010/main" val="2422840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CC4F03C-5B52-6143-A151-7E637C5CA9BE}"/>
              </a:ext>
            </a:extLst>
          </p:cNvPr>
          <p:cNvSpPr>
            <a:spLocks noGrp="1"/>
          </p:cNvSpPr>
          <p:nvPr>
            <p:ph type="title"/>
          </p:nvPr>
        </p:nvSpPr>
        <p:spPr bwMode="auto">
          <a:xfrm>
            <a:off x="457200" y="411163"/>
            <a:ext cx="728027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45720" numCol="1" anchor="t"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1B0BFD3-21D3-324F-B829-C8756390F6CD}"/>
              </a:ext>
            </a:extLst>
          </p:cNvPr>
          <p:cNvSpPr>
            <a:spLocks noGrp="1"/>
          </p:cNvSpPr>
          <p:nvPr>
            <p:ph type="body" idx="1"/>
          </p:nvPr>
        </p:nvSpPr>
        <p:spPr bwMode="auto">
          <a:xfrm>
            <a:off x="457200" y="1557338"/>
            <a:ext cx="7280275"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9" name="Straight Connector 8">
            <a:extLst>
              <a:ext uri="{FF2B5EF4-FFF2-40B4-BE49-F238E27FC236}">
                <a16:creationId xmlns:a16="http://schemas.microsoft.com/office/drawing/2014/main" id="{3426C7D9-A1D8-7449-8A8E-8F78EDDF57AA}"/>
              </a:ext>
            </a:extLst>
          </p:cNvPr>
          <p:cNvCxnSpPr/>
          <p:nvPr/>
        </p:nvCxnSpPr>
        <p:spPr>
          <a:xfrm>
            <a:off x="457200" y="6421438"/>
            <a:ext cx="7535863" cy="0"/>
          </a:xfrm>
          <a:prstGeom prst="line">
            <a:avLst/>
          </a:prstGeom>
        </p:spPr>
        <p:style>
          <a:lnRef idx="1">
            <a:schemeClr val="dk1"/>
          </a:lnRef>
          <a:fillRef idx="0">
            <a:schemeClr val="dk1"/>
          </a:fillRef>
          <a:effectRef idx="0">
            <a:schemeClr val="dk1"/>
          </a:effectRef>
          <a:fontRef idx="minor">
            <a:schemeClr val="tx1"/>
          </a:fontRef>
        </p:style>
      </p:cxnSp>
      <p:pic>
        <p:nvPicPr>
          <p:cNvPr id="1029" name="Picture 3" descr="UOW_Primary_RGB_Dark Blue.pdf">
            <a:extLst>
              <a:ext uri="{FF2B5EF4-FFF2-40B4-BE49-F238E27FC236}">
                <a16:creationId xmlns:a16="http://schemas.microsoft.com/office/drawing/2014/main" id="{0E5B02C3-393A-A646-AD94-DAFD10062DD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13713" y="6078538"/>
            <a:ext cx="6508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Footer Placeholder 24">
            <a:extLst>
              <a:ext uri="{FF2B5EF4-FFF2-40B4-BE49-F238E27FC236}">
                <a16:creationId xmlns:a16="http://schemas.microsoft.com/office/drawing/2014/main" id="{869C1525-F86C-944B-8921-6EE09FE57B13}"/>
              </a:ext>
            </a:extLst>
          </p:cNvPr>
          <p:cNvSpPr>
            <a:spLocks noGrp="1"/>
          </p:cNvSpPr>
          <p:nvPr>
            <p:ph type="ftr" sz="quarter" idx="3"/>
          </p:nvPr>
        </p:nvSpPr>
        <p:spPr>
          <a:xfrm>
            <a:off x="1147763" y="6459538"/>
            <a:ext cx="2895600" cy="190500"/>
          </a:xfrm>
          <a:prstGeom prst="rect">
            <a:avLst/>
          </a:prstGeom>
        </p:spPr>
        <p:txBody>
          <a:bodyPr vert="horz" lIns="0" tIns="0" rIns="91440" bIns="45720" rtlCol="0" anchor="ctr"/>
          <a:lstStyle>
            <a:lvl1pPr algn="l" eaLnBrk="1" hangingPunct="1">
              <a:defRPr sz="650">
                <a:solidFill>
                  <a:schemeClr val="tx1">
                    <a:tint val="75000"/>
                  </a:schemeClr>
                </a:solidFill>
                <a:latin typeface="Times New Roman" pitchFamily="18" charset="0"/>
                <a:ea typeface="MS PGothic" pitchFamily="34" charset="-128"/>
                <a:cs typeface="+mn-cs"/>
              </a:defRPr>
            </a:lvl1pPr>
          </a:lstStyle>
          <a:p>
            <a:pPr>
              <a:defRPr/>
            </a:pPr>
            <a:endParaRPr lang="en-US"/>
          </a:p>
        </p:txBody>
      </p:sp>
      <p:sp>
        <p:nvSpPr>
          <p:cNvPr id="26" name="Slide Number Placeholder 25">
            <a:extLst>
              <a:ext uri="{FF2B5EF4-FFF2-40B4-BE49-F238E27FC236}">
                <a16:creationId xmlns:a16="http://schemas.microsoft.com/office/drawing/2014/main" id="{CC0E1880-2106-5A4C-A6B2-42CAD5B5F88B}"/>
              </a:ext>
            </a:extLst>
          </p:cNvPr>
          <p:cNvSpPr>
            <a:spLocks noGrp="1"/>
          </p:cNvSpPr>
          <p:nvPr>
            <p:ph type="sldNum" sz="quarter" idx="4"/>
          </p:nvPr>
        </p:nvSpPr>
        <p:spPr>
          <a:xfrm>
            <a:off x="457200" y="6459538"/>
            <a:ext cx="365125" cy="190500"/>
          </a:xfrm>
          <a:prstGeom prst="rect">
            <a:avLst/>
          </a:prstGeom>
        </p:spPr>
        <p:txBody>
          <a:bodyPr vert="horz" wrap="square" lIns="0" tIns="0" rIns="91440" bIns="45720" numCol="1" anchor="ctr" anchorCtr="0" compatLnSpc="1">
            <a:prstTxWarp prst="textNoShape">
              <a:avLst/>
            </a:prstTxWarp>
          </a:bodyPr>
          <a:lstStyle>
            <a:lvl1pPr eaLnBrk="1" hangingPunct="1">
              <a:defRPr sz="600">
                <a:solidFill>
                  <a:srgbClr val="898989"/>
                </a:solidFill>
              </a:defRPr>
            </a:lvl1pPr>
          </a:lstStyle>
          <a:p>
            <a:pPr>
              <a:defRPr/>
            </a:pPr>
            <a:fld id="{77B05024-71E7-1A48-BE87-C3DF24085FD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Lst>
  <p:txStyles>
    <p:titleStyle>
      <a:lvl1pPr algn="ctr" defTabSz="457200" rtl="0" eaLnBrk="0" fontAlgn="base" hangingPunct="0">
        <a:spcBef>
          <a:spcPct val="0"/>
        </a:spcBef>
        <a:spcAft>
          <a:spcPct val="0"/>
        </a:spcAft>
        <a:defRPr sz="3600" kern="1200">
          <a:solidFill>
            <a:schemeClr val="tx2"/>
          </a:solidFill>
          <a:latin typeface="Trebuchet MS"/>
          <a:ea typeface="MS PGothic" panose="020B0600070205080204" pitchFamily="34" charset="-128"/>
          <a:cs typeface="ＭＳ Ｐゴシック" charset="0"/>
        </a:defRPr>
      </a:lvl1pPr>
      <a:lvl2pPr algn="ctr" defTabSz="457200" rtl="0" eaLnBrk="0" fontAlgn="base" hangingPunct="0">
        <a:spcBef>
          <a:spcPct val="0"/>
        </a:spcBef>
        <a:spcAft>
          <a:spcPct val="0"/>
        </a:spcAft>
        <a:defRPr sz="3600">
          <a:solidFill>
            <a:schemeClr val="tx2"/>
          </a:solidFill>
          <a:latin typeface="Trebuchet MS"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3600">
          <a:solidFill>
            <a:schemeClr val="tx2"/>
          </a:solidFill>
          <a:latin typeface="Trebuchet MS"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3600">
          <a:solidFill>
            <a:schemeClr val="tx2"/>
          </a:solidFill>
          <a:latin typeface="Trebuchet MS"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3600">
          <a:solidFill>
            <a:schemeClr val="tx2"/>
          </a:solidFill>
          <a:latin typeface="Trebuchet MS" charset="0"/>
          <a:ea typeface="MS PGothic" panose="020B0600070205080204" pitchFamily="34" charset="-128"/>
          <a:cs typeface="ＭＳ Ｐゴシック" charset="0"/>
        </a:defRPr>
      </a:lvl5pPr>
      <a:lvl6pPr marL="457200" algn="l" defTabSz="457200" rtl="0" fontAlgn="base">
        <a:spcBef>
          <a:spcPct val="0"/>
        </a:spcBef>
        <a:spcAft>
          <a:spcPct val="0"/>
        </a:spcAft>
        <a:defRPr sz="3600">
          <a:solidFill>
            <a:schemeClr val="tx2"/>
          </a:solidFill>
          <a:latin typeface="Times New Roman" charset="0"/>
          <a:ea typeface="ＭＳ Ｐゴシック" charset="0"/>
        </a:defRPr>
      </a:lvl6pPr>
      <a:lvl7pPr marL="914400" algn="l" defTabSz="457200" rtl="0" fontAlgn="base">
        <a:spcBef>
          <a:spcPct val="0"/>
        </a:spcBef>
        <a:spcAft>
          <a:spcPct val="0"/>
        </a:spcAft>
        <a:defRPr sz="3600">
          <a:solidFill>
            <a:schemeClr val="tx2"/>
          </a:solidFill>
          <a:latin typeface="Times New Roman" charset="0"/>
          <a:ea typeface="ＭＳ Ｐゴシック" charset="0"/>
        </a:defRPr>
      </a:lvl7pPr>
      <a:lvl8pPr marL="1371600" algn="l" defTabSz="457200" rtl="0" fontAlgn="base">
        <a:spcBef>
          <a:spcPct val="0"/>
        </a:spcBef>
        <a:spcAft>
          <a:spcPct val="0"/>
        </a:spcAft>
        <a:defRPr sz="3600">
          <a:solidFill>
            <a:schemeClr val="tx2"/>
          </a:solidFill>
          <a:latin typeface="Times New Roman" charset="0"/>
          <a:ea typeface="ＭＳ Ｐゴシック" charset="0"/>
        </a:defRPr>
      </a:lvl8pPr>
      <a:lvl9pPr marL="1828800" algn="l" defTabSz="457200" rtl="0" fontAlgn="base">
        <a:spcBef>
          <a:spcPct val="0"/>
        </a:spcBef>
        <a:spcAft>
          <a:spcPct val="0"/>
        </a:spcAft>
        <a:defRPr sz="3600">
          <a:solidFill>
            <a:schemeClr val="tx2"/>
          </a:solidFill>
          <a:latin typeface="Times New Roman" charset="0"/>
          <a:ea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400" kern="1200">
          <a:solidFill>
            <a:srgbClr val="0C2340"/>
          </a:solidFill>
          <a:latin typeface="Trebuchet MS"/>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C2340"/>
          </a:solidFill>
          <a:latin typeface="Trebuchet MS"/>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C2340"/>
          </a:solidFill>
          <a:latin typeface="Trebuchet MS"/>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rgbClr val="0C2340"/>
          </a:solidFill>
          <a:latin typeface="Trebuchet MS"/>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kern="1200">
          <a:solidFill>
            <a:srgbClr val="0C2340"/>
          </a:solidFill>
          <a:latin typeface="Trebuchet MS"/>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3">
            <a:extLst>
              <a:ext uri="{FF2B5EF4-FFF2-40B4-BE49-F238E27FC236}">
                <a16:creationId xmlns:a16="http://schemas.microsoft.com/office/drawing/2014/main" id="{423E96B8-D554-4441-BD07-FA8DECEAD67F}"/>
              </a:ext>
            </a:extLst>
          </p:cNvPr>
          <p:cNvSpPr>
            <a:spLocks noGrp="1"/>
          </p:cNvSpPr>
          <p:nvPr>
            <p:ph type="ctrTitle"/>
          </p:nvPr>
        </p:nvSpPr>
        <p:spPr>
          <a:xfrm>
            <a:off x="195262" y="3068960"/>
            <a:ext cx="8753475" cy="2160587"/>
          </a:xfrm>
        </p:spPr>
        <p:txBody>
          <a:bodyPr/>
          <a:lstStyle/>
          <a:p>
            <a:pPr algn="r"/>
            <a:br>
              <a:rPr lang="en-AU" altLang="en-US" dirty="0">
                <a:latin typeface="Trebuchet MS" panose="020B0703020202090204" pitchFamily="34" charset="0"/>
              </a:rPr>
            </a:br>
            <a:br>
              <a:rPr lang="en-AU" altLang="en-US" dirty="0">
                <a:latin typeface="Trebuchet MS" panose="020B0703020202090204" pitchFamily="34" charset="0"/>
              </a:rPr>
            </a:br>
            <a:r>
              <a:rPr lang="en-AU" altLang="en-US" dirty="0">
                <a:latin typeface="Trebuchet MS" panose="020B0703020202090204" pitchFamily="34" charset="0"/>
              </a:rPr>
              <a:t> </a:t>
            </a:r>
            <a:r>
              <a:rPr lang="en-AU" dirty="0"/>
              <a:t>Client directed care </a:t>
            </a:r>
            <a:br>
              <a:rPr lang="en-AU" dirty="0"/>
            </a:br>
            <a:r>
              <a:rPr lang="en-AU" sz="3600" dirty="0"/>
              <a:t>An evaluation of the new client centred care model used at </a:t>
            </a:r>
            <a:r>
              <a:rPr lang="en-AU" sz="3600" dirty="0" err="1"/>
              <a:t>Kedesh</a:t>
            </a:r>
            <a:r>
              <a:rPr lang="en-AU" sz="3600" dirty="0"/>
              <a:t> Rehabilitation Services </a:t>
            </a:r>
            <a:br>
              <a:rPr lang="en-AU" dirty="0"/>
            </a:br>
            <a:br>
              <a:rPr lang="en-AU" altLang="en-US" b="1" dirty="0">
                <a:latin typeface="Trebuchet MS" panose="020B0703020202090204" pitchFamily="34" charset="0"/>
              </a:rPr>
            </a:br>
            <a:r>
              <a:rPr lang="en-AU" altLang="en-US" sz="3000" dirty="0">
                <a:latin typeface="Trebuchet MS" panose="020B0703020202090204" pitchFamily="34" charset="0"/>
              </a:rPr>
              <a:t>Peter J. Kelly, Mark Buckingham, Esther L. Davis, Kathryn Hinsley, Frank P. Deane, </a:t>
            </a:r>
            <a:br>
              <a:rPr lang="en-AU" altLang="en-US" sz="3000" dirty="0">
                <a:latin typeface="Trebuchet MS" panose="020B0703020202090204" pitchFamily="34" charset="0"/>
              </a:rPr>
            </a:br>
            <a:r>
              <a:rPr lang="en-AU" altLang="en-US" sz="3000" dirty="0">
                <a:latin typeface="Trebuchet MS" panose="020B0703020202090204" pitchFamily="34" charset="0"/>
              </a:rPr>
              <a:t>Danielle Breeze, David Reid &amp; Sarah Adams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4D6A1-3BFA-AA4A-B665-7837AA6930F1}"/>
              </a:ext>
            </a:extLst>
          </p:cNvPr>
          <p:cNvSpPr>
            <a:spLocks noGrp="1"/>
          </p:cNvSpPr>
          <p:nvPr>
            <p:ph type="title"/>
          </p:nvPr>
        </p:nvSpPr>
        <p:spPr>
          <a:xfrm>
            <a:off x="931862" y="548680"/>
            <a:ext cx="7280275" cy="846137"/>
          </a:xfrm>
        </p:spPr>
        <p:txBody>
          <a:bodyPr wrap="square" anchor="t">
            <a:normAutofit fontScale="90000"/>
          </a:bodyPr>
          <a:lstStyle/>
          <a:p>
            <a:pPr>
              <a:lnSpc>
                <a:spcPct val="90000"/>
              </a:lnSpc>
            </a:pPr>
            <a:r>
              <a:rPr lang="en-US" sz="3100" dirty="0"/>
              <a:t>Evaluation of new </a:t>
            </a:r>
            <a:r>
              <a:rPr lang="en-US" sz="3100" dirty="0" err="1"/>
              <a:t>Kedesh</a:t>
            </a:r>
            <a:r>
              <a:rPr lang="en-US" sz="3100" dirty="0"/>
              <a:t> Client </a:t>
            </a:r>
            <a:r>
              <a:rPr lang="en-US" sz="3100" dirty="0" err="1"/>
              <a:t>Centred</a:t>
            </a:r>
            <a:r>
              <a:rPr lang="en-US" sz="3100" dirty="0"/>
              <a:t> Care Model</a:t>
            </a:r>
          </a:p>
        </p:txBody>
      </p:sp>
      <p:pic>
        <p:nvPicPr>
          <p:cNvPr id="5" name="Picture 4" descr="A living room filled with furniture and a flat screen tv&#10;&#10;Description automatically generated">
            <a:extLst>
              <a:ext uri="{FF2B5EF4-FFF2-40B4-BE49-F238E27FC236}">
                <a16:creationId xmlns:a16="http://schemas.microsoft.com/office/drawing/2014/main" id="{ADFBD9A6-6D6B-B244-B28D-FD81061C9432}"/>
              </a:ext>
            </a:extLst>
          </p:cNvPr>
          <p:cNvPicPr>
            <a:picLocks noChangeAspect="1"/>
          </p:cNvPicPr>
          <p:nvPr/>
        </p:nvPicPr>
        <p:blipFill rotWithShape="1">
          <a:blip r:embed="rId2"/>
          <a:srcRect r="16690" b="-1"/>
          <a:stretch/>
        </p:blipFill>
        <p:spPr>
          <a:xfrm>
            <a:off x="457200" y="1628801"/>
            <a:ext cx="4373816" cy="3937554"/>
          </a:xfrm>
          <a:prstGeom prst="rect">
            <a:avLst/>
          </a:prstGeom>
          <a:noFill/>
        </p:spPr>
      </p:pic>
      <p:sp>
        <p:nvSpPr>
          <p:cNvPr id="3" name="Content Placeholder 2">
            <a:extLst>
              <a:ext uri="{FF2B5EF4-FFF2-40B4-BE49-F238E27FC236}">
                <a16:creationId xmlns:a16="http://schemas.microsoft.com/office/drawing/2014/main" id="{60F83EA1-5487-3A45-9E0A-A0B461F71166}"/>
              </a:ext>
            </a:extLst>
          </p:cNvPr>
          <p:cNvSpPr>
            <a:spLocks noGrp="1"/>
          </p:cNvSpPr>
          <p:nvPr>
            <p:ph sz="half" idx="13"/>
          </p:nvPr>
        </p:nvSpPr>
        <p:spPr>
          <a:xfrm>
            <a:off x="5004048" y="1977398"/>
            <a:ext cx="3682752" cy="3240359"/>
          </a:xfrm>
        </p:spPr>
        <p:txBody>
          <a:bodyPr wrap="square" anchor="t">
            <a:normAutofit/>
          </a:bodyPr>
          <a:lstStyle/>
          <a:p>
            <a:pPr marL="0" indent="0" algn="ctr">
              <a:buNone/>
            </a:pPr>
            <a:r>
              <a:rPr lang="en-US" b="1" dirty="0"/>
              <a:t>Research Questions</a:t>
            </a:r>
          </a:p>
          <a:p>
            <a:r>
              <a:rPr lang="en-US" dirty="0"/>
              <a:t>Is </a:t>
            </a:r>
            <a:r>
              <a:rPr lang="en-US" dirty="0" err="1"/>
              <a:t>Kedesh</a:t>
            </a:r>
            <a:r>
              <a:rPr lang="en-US" dirty="0"/>
              <a:t> delivering a model consistent with client </a:t>
            </a:r>
            <a:r>
              <a:rPr lang="en-US" dirty="0" err="1"/>
              <a:t>centred</a:t>
            </a:r>
            <a:r>
              <a:rPr lang="en-US" dirty="0"/>
              <a:t> care?</a:t>
            </a:r>
          </a:p>
          <a:p>
            <a:endParaRPr lang="en-US" dirty="0"/>
          </a:p>
          <a:p>
            <a:r>
              <a:rPr lang="en-US" dirty="0"/>
              <a:t>Do clients value the experience of the new modal?</a:t>
            </a:r>
          </a:p>
          <a:p>
            <a:endParaRPr lang="en-US" dirty="0"/>
          </a:p>
          <a:p>
            <a:r>
              <a:rPr lang="en-US" dirty="0"/>
              <a:t>What are staff perspectives on the new model?</a:t>
            </a:r>
          </a:p>
          <a:p>
            <a:pPr marL="0" indent="0">
              <a:buNone/>
            </a:pPr>
            <a:endParaRPr lang="en-US" b="1" dirty="0"/>
          </a:p>
          <a:p>
            <a:pPr marL="0" indent="0">
              <a:buNone/>
            </a:pPr>
            <a:endParaRPr lang="en-US" dirty="0"/>
          </a:p>
          <a:p>
            <a:endParaRPr lang="en-US" dirty="0"/>
          </a:p>
          <a:p>
            <a:pPr lvl="1"/>
            <a:endParaRPr lang="en-US" sz="1800" dirty="0"/>
          </a:p>
        </p:txBody>
      </p:sp>
    </p:spTree>
    <p:extLst>
      <p:ext uri="{BB962C8B-B14F-4D97-AF65-F5344CB8AC3E}">
        <p14:creationId xmlns:p14="http://schemas.microsoft.com/office/powerpoint/2010/main" val="2837702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E5847-FBEF-BB4F-9F2B-0766DCE15A99}"/>
              </a:ext>
            </a:extLst>
          </p:cNvPr>
          <p:cNvSpPr>
            <a:spLocks noGrp="1"/>
          </p:cNvSpPr>
          <p:nvPr>
            <p:ph type="title"/>
          </p:nvPr>
        </p:nvSpPr>
        <p:spPr/>
        <p:txBody>
          <a:bodyPr/>
          <a:lstStyle/>
          <a:p>
            <a:r>
              <a:rPr lang="en-US" dirty="0"/>
              <a:t>Quantitative results</a:t>
            </a:r>
            <a:br>
              <a:rPr lang="en-US" dirty="0"/>
            </a:br>
            <a:endParaRPr lang="en-US" dirty="0"/>
          </a:p>
        </p:txBody>
      </p:sp>
      <p:sp>
        <p:nvSpPr>
          <p:cNvPr id="3" name="Content Placeholder 2">
            <a:extLst>
              <a:ext uri="{FF2B5EF4-FFF2-40B4-BE49-F238E27FC236}">
                <a16:creationId xmlns:a16="http://schemas.microsoft.com/office/drawing/2014/main" id="{A4A2320D-AC2F-F647-A595-F64CCC642139}"/>
              </a:ext>
            </a:extLst>
          </p:cNvPr>
          <p:cNvSpPr>
            <a:spLocks noGrp="1"/>
          </p:cNvSpPr>
          <p:nvPr>
            <p:ph sz="half" idx="1"/>
          </p:nvPr>
        </p:nvSpPr>
        <p:spPr/>
        <p:txBody>
          <a:bodyPr/>
          <a:lstStyle/>
          <a:p>
            <a:pPr marL="0" indent="0">
              <a:buNone/>
            </a:pPr>
            <a:r>
              <a:rPr lang="en-US" b="1" dirty="0"/>
              <a:t>Methods</a:t>
            </a:r>
          </a:p>
          <a:p>
            <a:pPr lvl="1"/>
            <a:r>
              <a:rPr lang="en-US" dirty="0"/>
              <a:t>Longitudinal study of participants across treatment (N = 70)</a:t>
            </a:r>
          </a:p>
          <a:p>
            <a:pPr lvl="1"/>
            <a:r>
              <a:rPr lang="en-US" dirty="0"/>
              <a:t>Assessments: Baseline, Week 4 and 7 and 1-mth post treatment</a:t>
            </a:r>
          </a:p>
          <a:p>
            <a:pPr lvl="1"/>
            <a:r>
              <a:rPr lang="en-US" dirty="0"/>
              <a:t>NADA base, Substance Use Recovery Evaluator, PREMAT, Treatment Perceptions Questionnaire</a:t>
            </a:r>
          </a:p>
          <a:p>
            <a:pPr marL="457200" lvl="1" indent="0">
              <a:buNone/>
            </a:pPr>
            <a:endParaRPr lang="en-US" dirty="0"/>
          </a:p>
          <a:p>
            <a:pPr marL="0" indent="0">
              <a:buNone/>
            </a:pPr>
            <a:r>
              <a:rPr lang="en-US" b="1" dirty="0"/>
              <a:t>Results</a:t>
            </a:r>
          </a:p>
          <a:p>
            <a:pPr lvl="1"/>
            <a:r>
              <a:rPr lang="en-US" dirty="0"/>
              <a:t>When compared to baseline, participants demonstrated improvements on all outcome measures (i.e. they improve in treatment)</a:t>
            </a:r>
          </a:p>
          <a:p>
            <a:pPr lvl="1"/>
            <a:r>
              <a:rPr lang="en-US" dirty="0"/>
              <a:t>Client experience remained consistently high (PREMAT)</a:t>
            </a:r>
          </a:p>
          <a:p>
            <a:pPr lvl="1"/>
            <a:endParaRPr lang="en-US" dirty="0"/>
          </a:p>
          <a:p>
            <a:pPr marL="457200" lvl="1" indent="0">
              <a:buNone/>
            </a:pPr>
            <a:endParaRPr lang="en-US" dirty="0"/>
          </a:p>
          <a:p>
            <a:endParaRPr lang="en-US" dirty="0"/>
          </a:p>
        </p:txBody>
      </p:sp>
    </p:spTree>
    <p:extLst>
      <p:ext uri="{BB962C8B-B14F-4D97-AF65-F5344CB8AC3E}">
        <p14:creationId xmlns:p14="http://schemas.microsoft.com/office/powerpoint/2010/main" val="4029626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6EEB1612-86FD-9B4E-9DB0-90ED14B153E3}"/>
              </a:ext>
            </a:extLst>
          </p:cNvPr>
          <p:cNvPicPr>
            <a:picLocks noChangeAspect="1"/>
          </p:cNvPicPr>
          <p:nvPr/>
        </p:nvPicPr>
        <p:blipFill>
          <a:blip r:embed="rId2"/>
          <a:stretch>
            <a:fillRect/>
          </a:stretch>
        </p:blipFill>
        <p:spPr>
          <a:xfrm>
            <a:off x="1131352" y="116632"/>
            <a:ext cx="6881296" cy="6234152"/>
          </a:xfrm>
          <a:prstGeom prst="rect">
            <a:avLst/>
          </a:prstGeom>
        </p:spPr>
      </p:pic>
    </p:spTree>
    <p:extLst>
      <p:ext uri="{BB962C8B-B14F-4D97-AF65-F5344CB8AC3E}">
        <p14:creationId xmlns:p14="http://schemas.microsoft.com/office/powerpoint/2010/main" val="281854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60C655A8-1A5D-C147-8DFE-3B8C7BEE81B2}"/>
              </a:ext>
            </a:extLst>
          </p:cNvPr>
          <p:cNvPicPr>
            <a:picLocks noChangeAspect="1"/>
          </p:cNvPicPr>
          <p:nvPr/>
        </p:nvPicPr>
        <p:blipFill>
          <a:blip r:embed="rId2"/>
          <a:stretch>
            <a:fillRect/>
          </a:stretch>
        </p:blipFill>
        <p:spPr>
          <a:xfrm>
            <a:off x="1883648" y="116632"/>
            <a:ext cx="5376704" cy="6092585"/>
          </a:xfrm>
          <a:prstGeom prst="rect">
            <a:avLst/>
          </a:prstGeom>
          <a:noFill/>
        </p:spPr>
      </p:pic>
    </p:spTree>
    <p:extLst>
      <p:ext uri="{BB962C8B-B14F-4D97-AF65-F5344CB8AC3E}">
        <p14:creationId xmlns:p14="http://schemas.microsoft.com/office/powerpoint/2010/main" val="3055183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82BD4-5BD5-1A42-A2EF-806522166C18}"/>
              </a:ext>
            </a:extLst>
          </p:cNvPr>
          <p:cNvSpPr>
            <a:spLocks noGrp="1"/>
          </p:cNvSpPr>
          <p:nvPr>
            <p:ph type="title"/>
          </p:nvPr>
        </p:nvSpPr>
        <p:spPr>
          <a:xfrm>
            <a:off x="931862" y="332656"/>
            <a:ext cx="7280275" cy="846137"/>
          </a:xfrm>
        </p:spPr>
        <p:txBody>
          <a:bodyPr wrap="square" anchor="t">
            <a:noAutofit/>
          </a:bodyPr>
          <a:lstStyle/>
          <a:p>
            <a:pPr>
              <a:lnSpc>
                <a:spcPct val="90000"/>
              </a:lnSpc>
            </a:pPr>
            <a:r>
              <a:rPr lang="en-US" sz="4400" b="1" dirty="0"/>
              <a:t>Qualitative results</a:t>
            </a:r>
            <a:br>
              <a:rPr lang="en-US" sz="4400" b="1" dirty="0"/>
            </a:br>
            <a:endParaRPr lang="en-US" sz="4400" b="1" dirty="0"/>
          </a:p>
        </p:txBody>
      </p:sp>
      <p:sp>
        <p:nvSpPr>
          <p:cNvPr id="3" name="Content Placeholder 2">
            <a:extLst>
              <a:ext uri="{FF2B5EF4-FFF2-40B4-BE49-F238E27FC236}">
                <a16:creationId xmlns:a16="http://schemas.microsoft.com/office/drawing/2014/main" id="{3A43C9BB-248F-AC4E-95E4-B8670C1BC45B}"/>
              </a:ext>
            </a:extLst>
          </p:cNvPr>
          <p:cNvSpPr>
            <a:spLocks noGrp="1"/>
          </p:cNvSpPr>
          <p:nvPr>
            <p:ph sz="half" idx="1"/>
          </p:nvPr>
        </p:nvSpPr>
        <p:spPr>
          <a:xfrm>
            <a:off x="457199" y="2702887"/>
            <a:ext cx="4114800" cy="1452225"/>
          </a:xfrm>
        </p:spPr>
        <p:txBody>
          <a:bodyPr wrap="square" anchor="t">
            <a:normAutofit/>
          </a:bodyPr>
          <a:lstStyle/>
          <a:p>
            <a:pPr marL="0" indent="0">
              <a:buNone/>
            </a:pPr>
            <a:r>
              <a:rPr lang="en-US" b="1" dirty="0"/>
              <a:t>Methods</a:t>
            </a:r>
          </a:p>
          <a:p>
            <a:r>
              <a:rPr lang="en-US" dirty="0"/>
              <a:t>Four client focus groups (18 clients)</a:t>
            </a:r>
          </a:p>
          <a:p>
            <a:r>
              <a:rPr lang="en-US" dirty="0"/>
              <a:t>Individual staff interviews (8 staff)</a:t>
            </a:r>
          </a:p>
          <a:p>
            <a:r>
              <a:rPr lang="en-US" dirty="0"/>
              <a:t>Thematic analysis</a:t>
            </a:r>
          </a:p>
          <a:p>
            <a:pPr marL="0" indent="0">
              <a:buNone/>
            </a:pPr>
            <a:endParaRPr lang="en-US" b="1" dirty="0"/>
          </a:p>
          <a:p>
            <a:endParaRPr lang="en-US" dirty="0"/>
          </a:p>
        </p:txBody>
      </p:sp>
      <p:pic>
        <p:nvPicPr>
          <p:cNvPr id="5" name="Picture 4" descr="A living room filled with furniture and a flat screen tv&#10;&#10;Description automatically generated">
            <a:extLst>
              <a:ext uri="{FF2B5EF4-FFF2-40B4-BE49-F238E27FC236}">
                <a16:creationId xmlns:a16="http://schemas.microsoft.com/office/drawing/2014/main" id="{81CF3DE6-0F73-424D-A4F0-51F236EB9943}"/>
              </a:ext>
            </a:extLst>
          </p:cNvPr>
          <p:cNvPicPr>
            <a:picLocks noChangeAspect="1"/>
          </p:cNvPicPr>
          <p:nvPr/>
        </p:nvPicPr>
        <p:blipFill rotWithShape="1">
          <a:blip r:embed="rId2"/>
          <a:srcRect l="6833" r="4549" b="-1"/>
          <a:stretch/>
        </p:blipFill>
        <p:spPr>
          <a:xfrm>
            <a:off x="5076056" y="2190952"/>
            <a:ext cx="3285707" cy="2780809"/>
          </a:xfrm>
          <a:prstGeom prst="rect">
            <a:avLst/>
          </a:prstGeom>
          <a:noFill/>
        </p:spPr>
      </p:pic>
    </p:spTree>
    <p:extLst>
      <p:ext uri="{BB962C8B-B14F-4D97-AF65-F5344CB8AC3E}">
        <p14:creationId xmlns:p14="http://schemas.microsoft.com/office/powerpoint/2010/main" val="1943080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2C1AD-A311-B246-B222-E0C12AF13587}"/>
              </a:ext>
            </a:extLst>
          </p:cNvPr>
          <p:cNvSpPr>
            <a:spLocks noGrp="1"/>
          </p:cNvSpPr>
          <p:nvPr>
            <p:ph type="title"/>
          </p:nvPr>
        </p:nvSpPr>
        <p:spPr>
          <a:xfrm>
            <a:off x="426368" y="188638"/>
            <a:ext cx="8291264" cy="497557"/>
          </a:xfrm>
        </p:spPr>
        <p:txBody>
          <a:bodyPr/>
          <a:lstStyle/>
          <a:p>
            <a:r>
              <a:rPr lang="en-US" sz="3000" dirty="0" err="1"/>
              <a:t>Kedesh</a:t>
            </a:r>
            <a:r>
              <a:rPr lang="en-US" sz="3000" dirty="0"/>
              <a:t>: core themes of client </a:t>
            </a:r>
            <a:r>
              <a:rPr lang="en-US" sz="3000" dirty="0" err="1"/>
              <a:t>centred</a:t>
            </a:r>
            <a:r>
              <a:rPr lang="en-US" sz="3000" dirty="0"/>
              <a:t> care</a:t>
            </a:r>
          </a:p>
        </p:txBody>
      </p:sp>
      <p:graphicFrame>
        <p:nvGraphicFramePr>
          <p:cNvPr id="4" name="Content Placeholder 3">
            <a:extLst>
              <a:ext uri="{FF2B5EF4-FFF2-40B4-BE49-F238E27FC236}">
                <a16:creationId xmlns:a16="http://schemas.microsoft.com/office/drawing/2014/main" id="{8AA96062-E17D-4F49-96C0-1603D1F05F1E}"/>
              </a:ext>
            </a:extLst>
          </p:cNvPr>
          <p:cNvGraphicFramePr>
            <a:graphicFrameLocks noGrp="1"/>
          </p:cNvGraphicFramePr>
          <p:nvPr>
            <p:ph sz="half" idx="1"/>
            <p:extLst>
              <p:ext uri="{D42A27DB-BD31-4B8C-83A1-F6EECF244321}">
                <p14:modId xmlns:p14="http://schemas.microsoft.com/office/powerpoint/2010/main" val="335719669"/>
              </p:ext>
            </p:extLst>
          </p:nvPr>
        </p:nvGraphicFramePr>
        <p:xfrm>
          <a:off x="287524" y="908720"/>
          <a:ext cx="8568952" cy="5688504"/>
        </p:xfrm>
        <a:graphic>
          <a:graphicData uri="http://schemas.openxmlformats.org/drawingml/2006/table">
            <a:tbl>
              <a:tblPr firstRow="1" bandRow="1">
                <a:tableStyleId>{FABFCF23-3B69-468F-B69F-88F6DE6A72F2}</a:tableStyleId>
              </a:tblPr>
              <a:tblGrid>
                <a:gridCol w="2016224">
                  <a:extLst>
                    <a:ext uri="{9D8B030D-6E8A-4147-A177-3AD203B41FA5}">
                      <a16:colId xmlns:a16="http://schemas.microsoft.com/office/drawing/2014/main" val="1537723161"/>
                    </a:ext>
                  </a:extLst>
                </a:gridCol>
                <a:gridCol w="6552728">
                  <a:extLst>
                    <a:ext uri="{9D8B030D-6E8A-4147-A177-3AD203B41FA5}">
                      <a16:colId xmlns:a16="http://schemas.microsoft.com/office/drawing/2014/main" val="1515185179"/>
                    </a:ext>
                  </a:extLst>
                </a:gridCol>
              </a:tblGrid>
              <a:tr h="684019">
                <a:tc>
                  <a:txBody>
                    <a:bodyPr/>
                    <a:lstStyle/>
                    <a:p>
                      <a:r>
                        <a:rPr lang="en-US" dirty="0"/>
                        <a:t>Themes</a:t>
                      </a:r>
                    </a:p>
                  </a:txBody>
                  <a:tcPr/>
                </a:tc>
                <a:tc>
                  <a:txBody>
                    <a:bodyPr/>
                    <a:lstStyle/>
                    <a:p>
                      <a:r>
                        <a:rPr lang="en-US" dirty="0"/>
                        <a:t>Description</a:t>
                      </a:r>
                    </a:p>
                  </a:txBody>
                  <a:tcPr/>
                </a:tc>
                <a:extLst>
                  <a:ext uri="{0D108BD9-81ED-4DB2-BD59-A6C34878D82A}">
                    <a16:rowId xmlns:a16="http://schemas.microsoft.com/office/drawing/2014/main" val="3906639232"/>
                  </a:ext>
                </a:extLst>
              </a:tr>
              <a:tr h="1321367">
                <a:tc>
                  <a:txBody>
                    <a:bodyPr/>
                    <a:lstStyle/>
                    <a:p>
                      <a:r>
                        <a:rPr lang="en-US" dirty="0"/>
                        <a:t>Flexible</a:t>
                      </a:r>
                    </a:p>
                  </a:txBody>
                  <a:tcPr/>
                </a:tc>
                <a:tc>
                  <a:txBody>
                    <a:bodyPr/>
                    <a:lstStyle/>
                    <a:p>
                      <a:pPr marL="285750" indent="-285750">
                        <a:buFont typeface="Arial" panose="020B0604020202020204" pitchFamily="34" charset="0"/>
                        <a:buChar char="•"/>
                      </a:pPr>
                      <a:r>
                        <a:rPr lang="en-US" dirty="0"/>
                        <a:t>Treatment is flexible &amp; adaptive to individual needs</a:t>
                      </a:r>
                    </a:p>
                    <a:p>
                      <a:pPr marL="285750" indent="-285750">
                        <a:buFont typeface="Arial" panose="020B0604020202020204" pitchFamily="34" charset="0"/>
                        <a:buChar char="•"/>
                      </a:pPr>
                      <a:r>
                        <a:rPr lang="en-US" dirty="0"/>
                        <a:t>Flexibility around: extensions, re-entry, length of stay &amp; leave</a:t>
                      </a:r>
                    </a:p>
                  </a:txBody>
                  <a:tcPr/>
                </a:tc>
                <a:extLst>
                  <a:ext uri="{0D108BD9-81ED-4DB2-BD59-A6C34878D82A}">
                    <a16:rowId xmlns:a16="http://schemas.microsoft.com/office/drawing/2014/main" val="2825697884"/>
                  </a:ext>
                </a:extLst>
              </a:tr>
              <a:tr h="1227706">
                <a:tc>
                  <a:txBody>
                    <a:bodyPr/>
                    <a:lstStyle/>
                    <a:p>
                      <a:r>
                        <a:rPr lang="en-US" dirty="0"/>
                        <a:t>Comprehensive</a:t>
                      </a:r>
                    </a:p>
                  </a:txBody>
                  <a:tcPr/>
                </a:tc>
                <a:tc>
                  <a:txBody>
                    <a:bodyPr/>
                    <a:lstStyle/>
                    <a:p>
                      <a:pPr marL="285750" indent="-285750">
                        <a:buFont typeface="Arial" panose="020B0604020202020204" pitchFamily="34" charset="0"/>
                        <a:buChar char="•"/>
                      </a:pPr>
                      <a:r>
                        <a:rPr lang="en-US" dirty="0"/>
                        <a:t>Really considering the holistic needs of people accessing the service. As a result, care becomes more comprehensive and in-depth</a:t>
                      </a:r>
                    </a:p>
                  </a:txBody>
                  <a:tcPr/>
                </a:tc>
                <a:extLst>
                  <a:ext uri="{0D108BD9-81ED-4DB2-BD59-A6C34878D82A}">
                    <a16:rowId xmlns:a16="http://schemas.microsoft.com/office/drawing/2014/main" val="1040001767"/>
                  </a:ext>
                </a:extLst>
              </a:tr>
              <a:tr h="1227706">
                <a:tc>
                  <a:txBody>
                    <a:bodyPr/>
                    <a:lstStyle/>
                    <a:p>
                      <a:r>
                        <a:rPr lang="en-US" dirty="0"/>
                        <a:t>Open minded</a:t>
                      </a:r>
                    </a:p>
                  </a:txBody>
                  <a:tcPr/>
                </a:tc>
                <a:tc>
                  <a:txBody>
                    <a:bodyPr/>
                    <a:lstStyle/>
                    <a:p>
                      <a:pPr marL="285750" indent="-285750">
                        <a:buFont typeface="Arial" panose="020B0604020202020204" pitchFamily="34" charset="0"/>
                        <a:buChar char="•"/>
                      </a:pPr>
                      <a:r>
                        <a:rPr lang="en-US" dirty="0"/>
                        <a:t>Staff holding an open-minded attitude to how treatment ’works’</a:t>
                      </a:r>
                    </a:p>
                    <a:p>
                      <a:pPr marL="285750" indent="-285750">
                        <a:buFont typeface="Arial" panose="020B0604020202020204" pitchFamily="34" charset="0"/>
                        <a:buChar char="•"/>
                      </a:pPr>
                      <a:r>
                        <a:rPr lang="en-US" dirty="0"/>
                        <a:t>Questioning, challenging &amp; discussing strategies</a:t>
                      </a:r>
                    </a:p>
                  </a:txBody>
                  <a:tcPr/>
                </a:tc>
                <a:extLst>
                  <a:ext uri="{0D108BD9-81ED-4DB2-BD59-A6C34878D82A}">
                    <a16:rowId xmlns:a16="http://schemas.microsoft.com/office/drawing/2014/main" val="3202649777"/>
                  </a:ext>
                </a:extLst>
              </a:tr>
              <a:tr h="1227706">
                <a:tc>
                  <a:txBody>
                    <a:bodyPr/>
                    <a:lstStyle/>
                    <a:p>
                      <a:r>
                        <a:rPr lang="en-US" dirty="0"/>
                        <a:t>Inclusive</a:t>
                      </a:r>
                    </a:p>
                  </a:txBody>
                  <a:tcPr/>
                </a:tc>
                <a:tc>
                  <a:txBody>
                    <a:bodyPr/>
                    <a:lstStyle/>
                    <a:p>
                      <a:pPr marL="285750" indent="-285750">
                        <a:buFont typeface="Arial" panose="020B0604020202020204" pitchFamily="34" charset="0"/>
                        <a:buChar char="•"/>
                      </a:pPr>
                      <a:r>
                        <a:rPr lang="en-US" dirty="0"/>
                        <a:t>Actively acknowledging the autonomy of clients to make choices</a:t>
                      </a:r>
                    </a:p>
                    <a:p>
                      <a:pPr marL="285750" indent="-285750">
                        <a:buFont typeface="Arial" panose="020B0604020202020204" pitchFamily="34" charset="0"/>
                        <a:buChar char="•"/>
                      </a:pPr>
                      <a:r>
                        <a:rPr lang="en-US" dirty="0"/>
                        <a:t>Involving clients in decision making</a:t>
                      </a:r>
                    </a:p>
                  </a:txBody>
                  <a:tcPr/>
                </a:tc>
                <a:extLst>
                  <a:ext uri="{0D108BD9-81ED-4DB2-BD59-A6C34878D82A}">
                    <a16:rowId xmlns:a16="http://schemas.microsoft.com/office/drawing/2014/main" val="1156533935"/>
                  </a:ext>
                </a:extLst>
              </a:tr>
            </a:tbl>
          </a:graphicData>
        </a:graphic>
      </p:graphicFrame>
    </p:spTree>
    <p:extLst>
      <p:ext uri="{BB962C8B-B14F-4D97-AF65-F5344CB8AC3E}">
        <p14:creationId xmlns:p14="http://schemas.microsoft.com/office/powerpoint/2010/main" val="1364568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2C1AD-A311-B246-B222-E0C12AF13587}"/>
              </a:ext>
            </a:extLst>
          </p:cNvPr>
          <p:cNvSpPr>
            <a:spLocks noGrp="1"/>
          </p:cNvSpPr>
          <p:nvPr>
            <p:ph type="title"/>
          </p:nvPr>
        </p:nvSpPr>
        <p:spPr>
          <a:xfrm>
            <a:off x="426368" y="188638"/>
            <a:ext cx="8291264" cy="497557"/>
          </a:xfrm>
        </p:spPr>
        <p:txBody>
          <a:bodyPr/>
          <a:lstStyle/>
          <a:p>
            <a:r>
              <a:rPr lang="en-US" sz="3000" dirty="0" err="1"/>
              <a:t>Kedesh</a:t>
            </a:r>
            <a:r>
              <a:rPr lang="en-US" sz="3000" dirty="0"/>
              <a:t> staff &amp; clients: Benefits &amp; Challenges</a:t>
            </a:r>
          </a:p>
        </p:txBody>
      </p:sp>
      <p:graphicFrame>
        <p:nvGraphicFramePr>
          <p:cNvPr id="4" name="Content Placeholder 3">
            <a:extLst>
              <a:ext uri="{FF2B5EF4-FFF2-40B4-BE49-F238E27FC236}">
                <a16:creationId xmlns:a16="http://schemas.microsoft.com/office/drawing/2014/main" id="{8AA96062-E17D-4F49-96C0-1603D1F05F1E}"/>
              </a:ext>
            </a:extLst>
          </p:cNvPr>
          <p:cNvGraphicFramePr>
            <a:graphicFrameLocks noGrp="1"/>
          </p:cNvGraphicFramePr>
          <p:nvPr>
            <p:ph sz="half" idx="1"/>
            <p:extLst>
              <p:ext uri="{D42A27DB-BD31-4B8C-83A1-F6EECF244321}">
                <p14:modId xmlns:p14="http://schemas.microsoft.com/office/powerpoint/2010/main" val="782791663"/>
              </p:ext>
            </p:extLst>
          </p:nvPr>
        </p:nvGraphicFramePr>
        <p:xfrm>
          <a:off x="287524" y="908720"/>
          <a:ext cx="8604956" cy="5688504"/>
        </p:xfrm>
        <a:graphic>
          <a:graphicData uri="http://schemas.openxmlformats.org/drawingml/2006/table">
            <a:tbl>
              <a:tblPr firstRow="1" bandRow="1">
                <a:tableStyleId>{FABFCF23-3B69-468F-B69F-88F6DE6A72F2}</a:tableStyleId>
              </a:tblPr>
              <a:tblGrid>
                <a:gridCol w="2052228">
                  <a:extLst>
                    <a:ext uri="{9D8B030D-6E8A-4147-A177-3AD203B41FA5}">
                      <a16:colId xmlns:a16="http://schemas.microsoft.com/office/drawing/2014/main" val="1537723161"/>
                    </a:ext>
                  </a:extLst>
                </a:gridCol>
                <a:gridCol w="3168352">
                  <a:extLst>
                    <a:ext uri="{9D8B030D-6E8A-4147-A177-3AD203B41FA5}">
                      <a16:colId xmlns:a16="http://schemas.microsoft.com/office/drawing/2014/main" val="1515185179"/>
                    </a:ext>
                  </a:extLst>
                </a:gridCol>
                <a:gridCol w="3384376">
                  <a:extLst>
                    <a:ext uri="{9D8B030D-6E8A-4147-A177-3AD203B41FA5}">
                      <a16:colId xmlns:a16="http://schemas.microsoft.com/office/drawing/2014/main" val="1177972198"/>
                    </a:ext>
                  </a:extLst>
                </a:gridCol>
              </a:tblGrid>
              <a:tr h="684019">
                <a:tc>
                  <a:txBody>
                    <a:bodyPr/>
                    <a:lstStyle/>
                    <a:p>
                      <a:r>
                        <a:rPr lang="en-US" dirty="0"/>
                        <a:t>Themes</a:t>
                      </a:r>
                    </a:p>
                  </a:txBody>
                  <a:tcPr/>
                </a:tc>
                <a:tc>
                  <a:txBody>
                    <a:bodyPr/>
                    <a:lstStyle/>
                    <a:p>
                      <a:r>
                        <a:rPr lang="en-US" dirty="0"/>
                        <a:t>Benefits</a:t>
                      </a:r>
                    </a:p>
                  </a:txBody>
                  <a:tcPr/>
                </a:tc>
                <a:tc>
                  <a:txBody>
                    <a:bodyPr/>
                    <a:lstStyle/>
                    <a:p>
                      <a:r>
                        <a:rPr lang="en-US" dirty="0"/>
                        <a:t>Challenges</a:t>
                      </a:r>
                    </a:p>
                  </a:txBody>
                  <a:tcPr/>
                </a:tc>
                <a:extLst>
                  <a:ext uri="{0D108BD9-81ED-4DB2-BD59-A6C34878D82A}">
                    <a16:rowId xmlns:a16="http://schemas.microsoft.com/office/drawing/2014/main" val="3906639232"/>
                  </a:ext>
                </a:extLst>
              </a:tr>
              <a:tr h="1321367">
                <a:tc>
                  <a:txBody>
                    <a:bodyPr/>
                    <a:lstStyle/>
                    <a:p>
                      <a:r>
                        <a:rPr lang="en-US" dirty="0"/>
                        <a:t>Flexible</a:t>
                      </a:r>
                    </a:p>
                  </a:txBody>
                  <a:tcPr/>
                </a:tc>
                <a:tc>
                  <a:txBody>
                    <a:bodyPr/>
                    <a:lstStyle/>
                    <a:p>
                      <a:r>
                        <a:rPr lang="en-US" sz="1600" dirty="0"/>
                        <a:t>Individualised care</a:t>
                      </a:r>
                    </a:p>
                    <a:p>
                      <a:endParaRPr lang="en-US" sz="1600" dirty="0"/>
                    </a:p>
                    <a:p>
                      <a:r>
                        <a:rPr lang="en-US" sz="1600" dirty="0"/>
                        <a:t>Appreciated choice (C)</a:t>
                      </a:r>
                    </a:p>
                  </a:txBody>
                  <a:tcPr/>
                </a:tc>
                <a:tc>
                  <a:txBody>
                    <a:bodyPr/>
                    <a:lstStyle/>
                    <a:p>
                      <a:r>
                        <a:rPr lang="en-US" sz="1600" dirty="0"/>
                        <a:t>Consistency</a:t>
                      </a:r>
                    </a:p>
                    <a:p>
                      <a:endParaRPr lang="en-US" sz="1600" dirty="0"/>
                    </a:p>
                    <a:p>
                      <a:r>
                        <a:rPr lang="en-US" sz="1600" dirty="0"/>
                        <a:t>Clients described sometimes ‘unfair’</a:t>
                      </a:r>
                    </a:p>
                    <a:p>
                      <a:endParaRPr lang="en-US" sz="1600" dirty="0"/>
                    </a:p>
                  </a:txBody>
                  <a:tcPr/>
                </a:tc>
                <a:extLst>
                  <a:ext uri="{0D108BD9-81ED-4DB2-BD59-A6C34878D82A}">
                    <a16:rowId xmlns:a16="http://schemas.microsoft.com/office/drawing/2014/main" val="2825697884"/>
                  </a:ext>
                </a:extLst>
              </a:tr>
              <a:tr h="1227706">
                <a:tc>
                  <a:txBody>
                    <a:bodyPr/>
                    <a:lstStyle/>
                    <a:p>
                      <a:r>
                        <a:rPr lang="en-US" dirty="0"/>
                        <a:t>Comprehensive</a:t>
                      </a:r>
                    </a:p>
                  </a:txBody>
                  <a:tcPr/>
                </a:tc>
                <a:tc>
                  <a:txBody>
                    <a:bodyPr/>
                    <a:lstStyle/>
                    <a:p>
                      <a:pPr marL="0" indent="0">
                        <a:buFont typeface="Arial" panose="020B0604020202020204" pitchFamily="34" charset="0"/>
                        <a:buNone/>
                      </a:pPr>
                      <a:r>
                        <a:rPr lang="en-US" sz="1600" dirty="0"/>
                        <a:t>Holistic care</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Address all needs (C)</a:t>
                      </a:r>
                    </a:p>
                  </a:txBody>
                  <a:tcPr/>
                </a:tc>
                <a:tc>
                  <a:txBody>
                    <a:bodyPr/>
                    <a:lstStyle/>
                    <a:p>
                      <a:pPr marL="0" indent="0">
                        <a:buFont typeface="Arial" panose="020B0604020202020204" pitchFamily="34" charset="0"/>
                        <a:buNone/>
                      </a:pPr>
                      <a:r>
                        <a:rPr lang="en-US" sz="1600" dirty="0"/>
                        <a:t>Logistical complexity</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Depth of care can be confronting for clients (C)</a:t>
                      </a:r>
                    </a:p>
                  </a:txBody>
                  <a:tcPr/>
                </a:tc>
                <a:extLst>
                  <a:ext uri="{0D108BD9-81ED-4DB2-BD59-A6C34878D82A}">
                    <a16:rowId xmlns:a16="http://schemas.microsoft.com/office/drawing/2014/main" val="1040001767"/>
                  </a:ext>
                </a:extLst>
              </a:tr>
              <a:tr h="1227706">
                <a:tc>
                  <a:txBody>
                    <a:bodyPr/>
                    <a:lstStyle/>
                    <a:p>
                      <a:r>
                        <a:rPr lang="en-US" dirty="0"/>
                        <a:t>Open minded</a:t>
                      </a:r>
                    </a:p>
                  </a:txBody>
                  <a:tcPr/>
                </a:tc>
                <a:tc>
                  <a:txBody>
                    <a:bodyPr/>
                    <a:lstStyle/>
                    <a:p>
                      <a:pPr marL="0" indent="0">
                        <a:buFont typeface="Arial" panose="020B0604020202020204" pitchFamily="34" charset="0"/>
                        <a:buNone/>
                      </a:pPr>
                      <a:r>
                        <a:rPr lang="en-US" sz="1600" dirty="0"/>
                        <a:t>Enterprising</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Clients having greater agency (C)</a:t>
                      </a:r>
                    </a:p>
                  </a:txBody>
                  <a:tcPr/>
                </a:tc>
                <a:tc>
                  <a:txBody>
                    <a:bodyPr/>
                    <a:lstStyle/>
                    <a:p>
                      <a:pPr marL="0" indent="0">
                        <a:buFont typeface="Arial" panose="020B0604020202020204" pitchFamily="34" charset="0"/>
                        <a:buNone/>
                      </a:pPr>
                      <a:r>
                        <a:rPr lang="en-US" sz="1600" dirty="0"/>
                        <a:t>Resource intensive</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Client uncertainty around decisions (C)</a:t>
                      </a:r>
                    </a:p>
                  </a:txBody>
                  <a:tcPr/>
                </a:tc>
                <a:extLst>
                  <a:ext uri="{0D108BD9-81ED-4DB2-BD59-A6C34878D82A}">
                    <a16:rowId xmlns:a16="http://schemas.microsoft.com/office/drawing/2014/main" val="3202649777"/>
                  </a:ext>
                </a:extLst>
              </a:tr>
              <a:tr h="1227706">
                <a:tc>
                  <a:txBody>
                    <a:bodyPr/>
                    <a:lstStyle/>
                    <a:p>
                      <a:r>
                        <a:rPr lang="en-US" dirty="0"/>
                        <a:t>Inclusive</a:t>
                      </a:r>
                    </a:p>
                  </a:txBody>
                  <a:tcPr/>
                </a:tc>
                <a:tc>
                  <a:txBody>
                    <a:bodyPr/>
                    <a:lstStyle/>
                    <a:p>
                      <a:pPr marL="0" indent="0">
                        <a:buFont typeface="Arial" panose="020B0604020202020204" pitchFamily="34" charset="0"/>
                        <a:buNone/>
                      </a:pPr>
                      <a:r>
                        <a:rPr lang="en-US" sz="1600" dirty="0"/>
                        <a:t>Satisfying</a:t>
                      </a:r>
                    </a:p>
                    <a:p>
                      <a:pPr marL="0" indent="0">
                        <a:buFont typeface="Arial" panose="020B0604020202020204" pitchFamily="34" charset="0"/>
                        <a:buNone/>
                      </a:pPr>
                      <a:r>
                        <a:rPr lang="en-US" sz="1100" dirty="0"/>
                        <a:t>“</a:t>
                      </a:r>
                      <a:r>
                        <a:rPr lang="en-US" sz="1100" kern="1200" dirty="0">
                          <a:solidFill>
                            <a:schemeClr val="dk1"/>
                          </a:solidFill>
                          <a:effectLst/>
                          <a:latin typeface="+mn-lt"/>
                          <a:ea typeface="+mn-ea"/>
                          <a:cs typeface="+mn-cs"/>
                        </a:rPr>
                        <a:t>staff get that genuine sense of doing what’s best for the individual” </a:t>
                      </a:r>
                    </a:p>
                    <a:p>
                      <a:pPr marL="0" indent="0">
                        <a:buFont typeface="Arial" panose="020B0604020202020204" pitchFamily="34" charset="0"/>
                        <a:buNone/>
                      </a:pPr>
                      <a:endParaRPr lang="en-US" sz="1600" kern="1200" dirty="0">
                        <a:solidFill>
                          <a:schemeClr val="dk1"/>
                        </a:solidFill>
                        <a:effectLst/>
                        <a:latin typeface="+mn-lt"/>
                        <a:ea typeface="+mn-ea"/>
                        <a:cs typeface="+mn-cs"/>
                      </a:endParaRPr>
                    </a:p>
                    <a:p>
                      <a:pPr marL="0" indent="0">
                        <a:buFont typeface="Arial" panose="020B0604020202020204" pitchFamily="34" charset="0"/>
                        <a:buNone/>
                      </a:pPr>
                      <a:r>
                        <a:rPr lang="en-US" sz="1600" dirty="0"/>
                        <a:t>‘compassionate care’ (C)</a:t>
                      </a:r>
                    </a:p>
                  </a:txBody>
                  <a:tcPr/>
                </a:tc>
                <a:tc>
                  <a:txBody>
                    <a:bodyPr/>
                    <a:lstStyle/>
                    <a:p>
                      <a:pPr marL="0" indent="0">
                        <a:buFont typeface="Arial" panose="020B0604020202020204" pitchFamily="34" charset="0"/>
                        <a:buNone/>
                      </a:pPr>
                      <a:r>
                        <a:rPr lang="en-US" sz="1600" dirty="0"/>
                        <a:t>Anxiety provoking</a:t>
                      </a:r>
                    </a:p>
                    <a:p>
                      <a:pPr marL="0" indent="0">
                        <a:buFont typeface="Arial" panose="020B0604020202020204" pitchFamily="34" charset="0"/>
                        <a:buNone/>
                      </a:pPr>
                      <a:endParaRPr lang="en-US" sz="1600" dirty="0"/>
                    </a:p>
                  </a:txBody>
                  <a:tcPr/>
                </a:tc>
                <a:extLst>
                  <a:ext uri="{0D108BD9-81ED-4DB2-BD59-A6C34878D82A}">
                    <a16:rowId xmlns:a16="http://schemas.microsoft.com/office/drawing/2014/main" val="1156533935"/>
                  </a:ext>
                </a:extLst>
              </a:tr>
            </a:tbl>
          </a:graphicData>
        </a:graphic>
      </p:graphicFrame>
    </p:spTree>
    <p:extLst>
      <p:ext uri="{BB962C8B-B14F-4D97-AF65-F5344CB8AC3E}">
        <p14:creationId xmlns:p14="http://schemas.microsoft.com/office/powerpoint/2010/main" val="1014850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82467C-A022-F14C-A39F-126869394E65}"/>
              </a:ext>
            </a:extLst>
          </p:cNvPr>
          <p:cNvSpPr>
            <a:spLocks noGrp="1"/>
          </p:cNvSpPr>
          <p:nvPr>
            <p:ph sz="half" idx="1"/>
          </p:nvPr>
        </p:nvSpPr>
        <p:spPr>
          <a:xfrm>
            <a:off x="457200" y="404664"/>
            <a:ext cx="8291264" cy="5760639"/>
          </a:xfrm>
        </p:spPr>
        <p:txBody>
          <a:bodyPr>
            <a:normAutofit/>
          </a:bodyPr>
          <a:lstStyle/>
          <a:p>
            <a:pPr marL="0" indent="0" algn="ctr">
              <a:buNone/>
            </a:pPr>
            <a:r>
              <a:rPr lang="en-US" sz="4000" b="1" dirty="0"/>
              <a:t>Conclusions</a:t>
            </a:r>
          </a:p>
          <a:p>
            <a:r>
              <a:rPr lang="en-US" sz="2000" dirty="0"/>
              <a:t>The client </a:t>
            </a:r>
            <a:r>
              <a:rPr lang="en-US" sz="2000" dirty="0" err="1"/>
              <a:t>centred</a:t>
            </a:r>
            <a:r>
              <a:rPr lang="en-US" sz="2000" dirty="0"/>
              <a:t> care model is well integrated at </a:t>
            </a:r>
            <a:r>
              <a:rPr lang="en-US" sz="2000" dirty="0" err="1"/>
              <a:t>Kedesh</a:t>
            </a:r>
            <a:endParaRPr lang="en-US" sz="2000" dirty="0"/>
          </a:p>
          <a:p>
            <a:endParaRPr lang="en-US" sz="2000" dirty="0"/>
          </a:p>
          <a:p>
            <a:r>
              <a:rPr lang="en-US" sz="2000" dirty="0"/>
              <a:t>Staff &amp; clients can clearly describe the model and report that it is beneficial</a:t>
            </a:r>
          </a:p>
          <a:p>
            <a:endParaRPr lang="en-US" dirty="0"/>
          </a:p>
          <a:p>
            <a:pPr marL="0" indent="0" algn="ctr">
              <a:buNone/>
            </a:pPr>
            <a:r>
              <a:rPr lang="en-US" sz="4000" b="1" dirty="0"/>
              <a:t>Future directions for the sector</a:t>
            </a:r>
          </a:p>
          <a:p>
            <a:r>
              <a:rPr lang="en-US" sz="2000" dirty="0"/>
              <a:t>Guidance document supporting client </a:t>
            </a:r>
            <a:r>
              <a:rPr lang="en-US" sz="2000" dirty="0" err="1"/>
              <a:t>centred</a:t>
            </a:r>
            <a:r>
              <a:rPr lang="en-US" sz="2000" dirty="0"/>
              <a:t> care</a:t>
            </a:r>
          </a:p>
          <a:p>
            <a:pPr lvl="1"/>
            <a:r>
              <a:rPr lang="en-US" sz="1600" dirty="0"/>
              <a:t>Consider staffing levels in the NGO sector</a:t>
            </a:r>
          </a:p>
          <a:p>
            <a:endParaRPr lang="en-US" sz="2000" dirty="0"/>
          </a:p>
          <a:p>
            <a:r>
              <a:rPr lang="en-US" sz="2000" dirty="0"/>
              <a:t>Experience and satisfaction should be routinely used across the sector</a:t>
            </a:r>
          </a:p>
          <a:p>
            <a:pPr lvl="1"/>
            <a:r>
              <a:rPr lang="en-US" sz="1600" dirty="0"/>
              <a:t>Interviewing clients should form part of evaluations</a:t>
            </a:r>
          </a:p>
        </p:txBody>
      </p:sp>
    </p:spTree>
    <p:extLst>
      <p:ext uri="{BB962C8B-B14F-4D97-AF65-F5344CB8AC3E}">
        <p14:creationId xmlns:p14="http://schemas.microsoft.com/office/powerpoint/2010/main" val="3232006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Content Placeholder 1">
            <a:extLst>
              <a:ext uri="{FF2B5EF4-FFF2-40B4-BE49-F238E27FC236}">
                <a16:creationId xmlns:a16="http://schemas.microsoft.com/office/drawing/2014/main" id="{A68EC4F2-7121-2747-8E3A-E01606B8D917}"/>
              </a:ext>
            </a:extLst>
          </p:cNvPr>
          <p:cNvSpPr>
            <a:spLocks noGrp="1"/>
          </p:cNvSpPr>
          <p:nvPr>
            <p:ph type="ctrTitle"/>
          </p:nvPr>
        </p:nvSpPr>
        <p:spPr>
          <a:xfrm>
            <a:off x="468313" y="4005263"/>
            <a:ext cx="8424862" cy="2149475"/>
          </a:xfrm>
        </p:spPr>
        <p:txBody>
          <a:bodyPr/>
          <a:lstStyle/>
          <a:p>
            <a:pPr algn="r" eaLnBrk="1" hangingPunct="1"/>
            <a:r>
              <a:rPr lang="en-US" altLang="en-US" sz="6000">
                <a:latin typeface="Trebuchet MS" panose="020B0703020202090204" pitchFamily="34" charset="0"/>
              </a:rPr>
              <a:t>Questions</a:t>
            </a:r>
            <a:br>
              <a:rPr lang="en-US" altLang="en-US" sz="6000">
                <a:latin typeface="Trebuchet MS" panose="020B0703020202090204" pitchFamily="34" charset="0"/>
              </a:rPr>
            </a:br>
            <a:br>
              <a:rPr lang="en-US" altLang="en-US" sz="2400">
                <a:latin typeface="Montserrat" pitchFamily="2" charset="77"/>
              </a:rPr>
            </a:br>
            <a:br>
              <a:rPr lang="en-US" altLang="en-US" sz="1800">
                <a:latin typeface="Montserrat" pitchFamily="2" charset="77"/>
              </a:rPr>
            </a:br>
            <a:br>
              <a:rPr lang="en-US" altLang="en-US" sz="1800">
                <a:latin typeface="Montserrat" pitchFamily="2" charset="77"/>
              </a:rPr>
            </a:br>
            <a:r>
              <a:rPr lang="en-US" altLang="en-US" sz="1800">
                <a:latin typeface="Montserrat" pitchFamily="2" charset="77"/>
              </a:rPr>
              <a:t>A/Prof Peter Kelly</a:t>
            </a:r>
            <a:br>
              <a:rPr lang="en-US" altLang="en-US" sz="1800">
                <a:latin typeface="Montserrat" pitchFamily="2" charset="77"/>
              </a:rPr>
            </a:br>
            <a:r>
              <a:rPr lang="en-US" altLang="en-US" sz="1800">
                <a:latin typeface="Montserrat" pitchFamily="2" charset="77"/>
              </a:rPr>
              <a:t>School of Psychology</a:t>
            </a:r>
            <a:br>
              <a:rPr lang="en-US" altLang="en-US" sz="1800">
                <a:latin typeface="Montserrat" pitchFamily="2" charset="77"/>
              </a:rPr>
            </a:br>
            <a:br>
              <a:rPr lang="en-US" altLang="en-US" sz="1800">
                <a:latin typeface="Montserrat" pitchFamily="2" charset="77"/>
              </a:rPr>
            </a:br>
            <a:r>
              <a:rPr lang="en-US" altLang="en-US" sz="1800">
                <a:latin typeface="Montserrat" pitchFamily="2" charset="77"/>
              </a:rPr>
              <a:t>pkelly@uow.edu.au</a:t>
            </a:r>
            <a:br>
              <a:rPr lang="en-US" altLang="en-US" sz="1800">
                <a:latin typeface="Montserrat" pitchFamily="2" charset="77"/>
              </a:rPr>
            </a:br>
            <a:br>
              <a:rPr lang="en-US" altLang="en-US">
                <a:latin typeface="Trebuchet MS" panose="020B0703020202090204" pitchFamily="34" charset="0"/>
              </a:rPr>
            </a:br>
            <a:endParaRPr lang="en-US" altLang="en-US">
              <a:latin typeface="Trebuchet MS" panose="020B070302020209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dy of water with a mountain in the background&#10;&#10;Description automatically generated">
            <a:extLst>
              <a:ext uri="{FF2B5EF4-FFF2-40B4-BE49-F238E27FC236}">
                <a16:creationId xmlns:a16="http://schemas.microsoft.com/office/drawing/2014/main" id="{25642F90-996A-6B44-B9D9-F15E188FF19A}"/>
              </a:ext>
            </a:extLst>
          </p:cNvPr>
          <p:cNvPicPr>
            <a:picLocks noChangeAspect="1"/>
          </p:cNvPicPr>
          <p:nvPr/>
        </p:nvPicPr>
        <p:blipFill rotWithShape="1">
          <a:blip r:embed="rId2"/>
          <a:srcRect t="19383" r="-1" b="-1"/>
          <a:stretch/>
        </p:blipFill>
        <p:spPr>
          <a:xfrm>
            <a:off x="106391" y="969655"/>
            <a:ext cx="8931218" cy="4806096"/>
          </a:xfrm>
          <a:prstGeom prst="rect">
            <a:avLst/>
          </a:prstGeom>
        </p:spPr>
      </p:pic>
      <p:sp>
        <p:nvSpPr>
          <p:cNvPr id="6" name="TextBox 5">
            <a:extLst>
              <a:ext uri="{FF2B5EF4-FFF2-40B4-BE49-F238E27FC236}">
                <a16:creationId xmlns:a16="http://schemas.microsoft.com/office/drawing/2014/main" id="{89723FCF-6801-4444-BAE6-9C687F60F852}"/>
              </a:ext>
            </a:extLst>
          </p:cNvPr>
          <p:cNvSpPr txBox="1"/>
          <p:nvPr/>
        </p:nvSpPr>
        <p:spPr>
          <a:xfrm>
            <a:off x="251520" y="1443841"/>
            <a:ext cx="4496713" cy="3970318"/>
          </a:xfrm>
          <a:prstGeom prst="rect">
            <a:avLst/>
          </a:prstGeom>
          <a:solidFill>
            <a:srgbClr val="00B050">
              <a:alpha val="51000"/>
            </a:srgbClr>
          </a:solidFill>
        </p:spPr>
        <p:txBody>
          <a:bodyPr wrap="square" rtlCol="0">
            <a:spAutoFit/>
          </a:bodyPr>
          <a:lstStyle/>
          <a:p>
            <a:r>
              <a:rPr lang="en-US" sz="1800" dirty="0">
                <a:solidFill>
                  <a:schemeClr val="bg1"/>
                </a:solidFill>
                <a:latin typeface="+mn-lt"/>
              </a:rPr>
              <a:t>We acknowledge the traditional custodians of the lands on which UOW is situated.</a:t>
            </a:r>
          </a:p>
          <a:p>
            <a:r>
              <a:rPr lang="en-US" sz="1800" dirty="0">
                <a:solidFill>
                  <a:schemeClr val="bg1"/>
                </a:solidFill>
                <a:latin typeface="+mn-lt"/>
              </a:rPr>
              <a:t>We pay our respects to Aboriginal Elders past and present, who are the knowledge holders and teachers.</a:t>
            </a:r>
          </a:p>
          <a:p>
            <a:r>
              <a:rPr lang="en-US" sz="1800" dirty="0">
                <a:solidFill>
                  <a:schemeClr val="bg1"/>
                </a:solidFill>
                <a:latin typeface="+mn-lt"/>
              </a:rPr>
              <a:t>We acknowledge their continued spiritual and cultural connection to Country. As we share knowledge, teaching, learning and research within their University, we also pay respect to the knowledge embedded forever within Aboriginal Custodianship of Country. </a:t>
            </a:r>
          </a:p>
        </p:txBody>
      </p:sp>
    </p:spTree>
    <p:extLst>
      <p:ext uri="{BB962C8B-B14F-4D97-AF65-F5344CB8AC3E}">
        <p14:creationId xmlns:p14="http://schemas.microsoft.com/office/powerpoint/2010/main" val="566321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18ADE-970B-0648-B11F-0D4BB810579A}"/>
              </a:ext>
            </a:extLst>
          </p:cNvPr>
          <p:cNvSpPr>
            <a:spLocks noGrp="1"/>
          </p:cNvSpPr>
          <p:nvPr>
            <p:ph type="title"/>
          </p:nvPr>
        </p:nvSpPr>
        <p:spPr/>
        <p:txBody>
          <a:bodyPr/>
          <a:lstStyle/>
          <a:p>
            <a:r>
              <a:rPr lang="en-US" dirty="0"/>
              <a:t>Acknowledgements</a:t>
            </a:r>
          </a:p>
        </p:txBody>
      </p:sp>
      <p:sp>
        <p:nvSpPr>
          <p:cNvPr id="5" name="TextBox 4">
            <a:extLst>
              <a:ext uri="{FF2B5EF4-FFF2-40B4-BE49-F238E27FC236}">
                <a16:creationId xmlns:a16="http://schemas.microsoft.com/office/drawing/2014/main" id="{D563F0DE-BD9E-7E4E-BAAD-5E90EAFB27D5}"/>
              </a:ext>
            </a:extLst>
          </p:cNvPr>
          <p:cNvSpPr txBox="1"/>
          <p:nvPr/>
        </p:nvSpPr>
        <p:spPr>
          <a:xfrm>
            <a:off x="4547664" y="3904737"/>
            <a:ext cx="3667558" cy="1015663"/>
          </a:xfrm>
          <a:prstGeom prst="rect">
            <a:avLst/>
          </a:prstGeom>
          <a:noFill/>
        </p:spPr>
        <p:txBody>
          <a:bodyPr wrap="square" rtlCol="0">
            <a:spAutoFit/>
          </a:bodyPr>
          <a:lstStyle/>
          <a:p>
            <a:pPr algn="just"/>
            <a:r>
              <a:rPr lang="en-US" sz="2000" dirty="0">
                <a:solidFill>
                  <a:srgbClr val="002060"/>
                </a:solidFill>
                <a:latin typeface="Trebuchet MS" panose="020B0703020202090204" pitchFamily="34" charset="0"/>
              </a:rPr>
              <a:t>AOD Early Intervention </a:t>
            </a:r>
          </a:p>
          <a:p>
            <a:pPr algn="just"/>
            <a:r>
              <a:rPr lang="en-US" sz="2000" dirty="0">
                <a:solidFill>
                  <a:srgbClr val="002060"/>
                </a:solidFill>
                <a:latin typeface="Trebuchet MS" panose="020B0703020202090204" pitchFamily="34" charset="0"/>
              </a:rPr>
              <a:t>Innovation Fund, </a:t>
            </a:r>
          </a:p>
          <a:p>
            <a:pPr algn="just"/>
            <a:r>
              <a:rPr lang="en-US" sz="2000" dirty="0">
                <a:solidFill>
                  <a:srgbClr val="002060"/>
                </a:solidFill>
                <a:latin typeface="Trebuchet MS" panose="020B0703020202090204" pitchFamily="34" charset="0"/>
              </a:rPr>
              <a:t>NGO Evaluation Grant Scheme</a:t>
            </a:r>
          </a:p>
        </p:txBody>
      </p:sp>
      <p:pic>
        <p:nvPicPr>
          <p:cNvPr id="6" name="Picture 5">
            <a:extLst>
              <a:ext uri="{FF2B5EF4-FFF2-40B4-BE49-F238E27FC236}">
                <a16:creationId xmlns:a16="http://schemas.microsoft.com/office/drawing/2014/main" id="{231E6F08-1FCD-8441-AD37-06B5B676D807}"/>
              </a:ext>
            </a:extLst>
          </p:cNvPr>
          <p:cNvPicPr>
            <a:picLocks noChangeAspect="1"/>
          </p:cNvPicPr>
          <p:nvPr/>
        </p:nvPicPr>
        <p:blipFill>
          <a:blip r:embed="rId2"/>
          <a:stretch>
            <a:fillRect/>
          </a:stretch>
        </p:blipFill>
        <p:spPr>
          <a:xfrm>
            <a:off x="2227218" y="3938298"/>
            <a:ext cx="2139568" cy="948542"/>
          </a:xfrm>
          <a:prstGeom prst="rect">
            <a:avLst/>
          </a:prstGeom>
        </p:spPr>
      </p:pic>
      <p:pic>
        <p:nvPicPr>
          <p:cNvPr id="8" name="Content Placeholder 7">
            <a:extLst>
              <a:ext uri="{FF2B5EF4-FFF2-40B4-BE49-F238E27FC236}">
                <a16:creationId xmlns:a16="http://schemas.microsoft.com/office/drawing/2014/main" id="{4E039078-0DF2-0446-BAE9-88219D44E09F}"/>
              </a:ext>
            </a:extLst>
          </p:cNvPr>
          <p:cNvPicPr>
            <a:picLocks noGrp="1" noChangeAspect="1"/>
          </p:cNvPicPr>
          <p:nvPr>
            <p:ph sz="half" idx="1"/>
          </p:nvPr>
        </p:nvPicPr>
        <p:blipFill>
          <a:blip r:embed="rId3"/>
          <a:stretch>
            <a:fillRect/>
          </a:stretch>
        </p:blipFill>
        <p:spPr>
          <a:xfrm>
            <a:off x="3297002" y="2132856"/>
            <a:ext cx="2844800" cy="1181100"/>
          </a:xfrm>
        </p:spPr>
      </p:pic>
    </p:spTree>
    <p:extLst>
      <p:ext uri="{BB962C8B-B14F-4D97-AF65-F5344CB8AC3E}">
        <p14:creationId xmlns:p14="http://schemas.microsoft.com/office/powerpoint/2010/main" val="593132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98225-3F3E-0447-A05E-F7609467C8B1}"/>
              </a:ext>
            </a:extLst>
          </p:cNvPr>
          <p:cNvSpPr>
            <a:spLocks noGrp="1"/>
          </p:cNvSpPr>
          <p:nvPr>
            <p:ph type="title"/>
          </p:nvPr>
        </p:nvSpPr>
        <p:spPr>
          <a:xfrm>
            <a:off x="717325" y="404664"/>
            <a:ext cx="7280275" cy="846137"/>
          </a:xfrm>
        </p:spPr>
        <p:txBody>
          <a:bodyPr wrap="square" anchor="t">
            <a:normAutofit/>
          </a:bodyPr>
          <a:lstStyle/>
          <a:p>
            <a:r>
              <a:rPr lang="en-US" dirty="0" err="1"/>
              <a:t>Kedesh</a:t>
            </a:r>
            <a:r>
              <a:rPr lang="en-US" dirty="0"/>
              <a:t> Rehabilitation Services</a:t>
            </a:r>
          </a:p>
        </p:txBody>
      </p:sp>
      <p:pic>
        <p:nvPicPr>
          <p:cNvPr id="5" name="Picture 4" descr="A building next to a fence&#10;&#10;Description automatically generated">
            <a:extLst>
              <a:ext uri="{FF2B5EF4-FFF2-40B4-BE49-F238E27FC236}">
                <a16:creationId xmlns:a16="http://schemas.microsoft.com/office/drawing/2014/main" id="{B20E2A29-AC9A-B445-BBA5-DC1CA02B46DC}"/>
              </a:ext>
            </a:extLst>
          </p:cNvPr>
          <p:cNvPicPr>
            <a:picLocks noChangeAspect="1"/>
          </p:cNvPicPr>
          <p:nvPr/>
        </p:nvPicPr>
        <p:blipFill rotWithShape="1">
          <a:blip r:embed="rId2"/>
          <a:srcRect l="16690" r="-1" b="-1"/>
          <a:stretch/>
        </p:blipFill>
        <p:spPr>
          <a:xfrm>
            <a:off x="457200" y="1861981"/>
            <a:ext cx="3900263" cy="3511235"/>
          </a:xfrm>
          <a:prstGeom prst="rect">
            <a:avLst/>
          </a:prstGeom>
          <a:noFill/>
        </p:spPr>
      </p:pic>
      <p:sp>
        <p:nvSpPr>
          <p:cNvPr id="7" name="Content Placeholder 3">
            <a:extLst>
              <a:ext uri="{FF2B5EF4-FFF2-40B4-BE49-F238E27FC236}">
                <a16:creationId xmlns:a16="http://schemas.microsoft.com/office/drawing/2014/main" id="{A334C81A-D65B-4F9A-BAB9-1DB639DD9E6D}"/>
              </a:ext>
            </a:extLst>
          </p:cNvPr>
          <p:cNvSpPr>
            <a:spLocks noGrp="1"/>
          </p:cNvSpPr>
          <p:nvPr>
            <p:ph sz="half" idx="13"/>
          </p:nvPr>
        </p:nvSpPr>
        <p:spPr>
          <a:xfrm>
            <a:off x="4786539" y="2074836"/>
            <a:ext cx="3645747" cy="3085523"/>
          </a:xfrm>
        </p:spPr>
        <p:txBody>
          <a:bodyPr>
            <a:normAutofit lnSpcReduction="10000"/>
          </a:bodyPr>
          <a:lstStyle/>
          <a:p>
            <a:r>
              <a:rPr lang="en-US" dirty="0"/>
              <a:t>Established in 1977</a:t>
            </a:r>
          </a:p>
          <a:p>
            <a:endParaRPr lang="en-US" dirty="0"/>
          </a:p>
          <a:p>
            <a:r>
              <a:rPr lang="en-US" dirty="0"/>
              <a:t>Currently have sites in the Illawarra &amp; Mona Vale</a:t>
            </a:r>
          </a:p>
          <a:p>
            <a:endParaRPr lang="en-US" dirty="0"/>
          </a:p>
          <a:p>
            <a:r>
              <a:rPr lang="en-US" dirty="0"/>
              <a:t>Historically 8-week residential program</a:t>
            </a:r>
          </a:p>
          <a:p>
            <a:endParaRPr lang="en-US" dirty="0"/>
          </a:p>
          <a:p>
            <a:r>
              <a:rPr lang="en-US" dirty="0"/>
              <a:t>2016 transitioned to a client </a:t>
            </a:r>
            <a:r>
              <a:rPr lang="en-US" dirty="0" err="1"/>
              <a:t>centred</a:t>
            </a:r>
            <a:r>
              <a:rPr lang="en-US" dirty="0"/>
              <a:t> care model</a:t>
            </a:r>
          </a:p>
        </p:txBody>
      </p:sp>
    </p:spTree>
    <p:extLst>
      <p:ext uri="{BB962C8B-B14F-4D97-AF65-F5344CB8AC3E}">
        <p14:creationId xmlns:p14="http://schemas.microsoft.com/office/powerpoint/2010/main" val="3993646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24C06-8F2A-5449-80D3-4FB8EC660597}"/>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977EEE8F-3240-9042-875A-591FB08754FF}"/>
              </a:ext>
            </a:extLst>
          </p:cNvPr>
          <p:cNvSpPr>
            <a:spLocks noGrp="1"/>
          </p:cNvSpPr>
          <p:nvPr>
            <p:ph sz="half" idx="1"/>
          </p:nvPr>
        </p:nvSpPr>
        <p:spPr>
          <a:xfrm>
            <a:off x="426368" y="1736812"/>
            <a:ext cx="8291264" cy="3384376"/>
          </a:xfrm>
        </p:spPr>
        <p:txBody>
          <a:bodyPr/>
          <a:lstStyle/>
          <a:p>
            <a:pPr marL="0" indent="0">
              <a:buNone/>
            </a:pPr>
            <a:r>
              <a:rPr lang="en-US" b="1" dirty="0"/>
              <a:t>Study aims</a:t>
            </a:r>
          </a:p>
          <a:p>
            <a:pPr lvl="1"/>
            <a:r>
              <a:rPr lang="en-US" dirty="0"/>
              <a:t>Examine </a:t>
            </a:r>
            <a:r>
              <a:rPr lang="en-US" dirty="0" err="1"/>
              <a:t>Kedesh</a:t>
            </a:r>
            <a:r>
              <a:rPr lang="en-US" dirty="0"/>
              <a:t> clients experience with this new client </a:t>
            </a:r>
            <a:r>
              <a:rPr lang="en-US" dirty="0" err="1"/>
              <a:t>centred</a:t>
            </a:r>
            <a:r>
              <a:rPr lang="en-US" dirty="0"/>
              <a:t> care model</a:t>
            </a:r>
          </a:p>
          <a:p>
            <a:pPr lvl="1"/>
            <a:endParaRPr lang="en-US" dirty="0"/>
          </a:p>
          <a:p>
            <a:pPr marL="57150" indent="0">
              <a:buNone/>
            </a:pPr>
            <a:r>
              <a:rPr lang="en-US" dirty="0"/>
              <a:t>Program of research</a:t>
            </a:r>
          </a:p>
          <a:p>
            <a:pPr lvl="1"/>
            <a:r>
              <a:rPr lang="en-US" dirty="0"/>
              <a:t>Systematic review</a:t>
            </a:r>
          </a:p>
          <a:p>
            <a:pPr lvl="1"/>
            <a:r>
              <a:rPr lang="en-US" dirty="0"/>
              <a:t>Development of a patient reported experience measure (PREM)</a:t>
            </a:r>
          </a:p>
          <a:p>
            <a:pPr lvl="1"/>
            <a:r>
              <a:rPr lang="en-US" dirty="0"/>
              <a:t>Evaluation of the </a:t>
            </a:r>
            <a:r>
              <a:rPr lang="en-US" dirty="0" err="1"/>
              <a:t>Kedesh</a:t>
            </a:r>
            <a:r>
              <a:rPr lang="en-US" dirty="0"/>
              <a:t> model</a:t>
            </a:r>
          </a:p>
          <a:p>
            <a:pPr lvl="2"/>
            <a:r>
              <a:rPr lang="en-US" dirty="0"/>
              <a:t>Mixed methods</a:t>
            </a:r>
          </a:p>
        </p:txBody>
      </p:sp>
    </p:spTree>
    <p:extLst>
      <p:ext uri="{BB962C8B-B14F-4D97-AF65-F5344CB8AC3E}">
        <p14:creationId xmlns:p14="http://schemas.microsoft.com/office/powerpoint/2010/main" val="580181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a:extLst>
              <a:ext uri="{FF2B5EF4-FFF2-40B4-BE49-F238E27FC236}">
                <a16:creationId xmlns:a16="http://schemas.microsoft.com/office/drawing/2014/main" id="{4122F451-8B17-F243-A7AA-95C0E63B538D}"/>
              </a:ext>
            </a:extLst>
          </p:cNvPr>
          <p:cNvSpPr>
            <a:spLocks noGrp="1"/>
          </p:cNvSpPr>
          <p:nvPr>
            <p:ph sz="half" idx="1"/>
          </p:nvPr>
        </p:nvSpPr>
        <p:spPr>
          <a:xfrm>
            <a:off x="426244" y="1700808"/>
            <a:ext cx="8291512" cy="4860106"/>
          </a:xfrm>
        </p:spPr>
        <p:txBody>
          <a:bodyPr>
            <a:normAutofit/>
          </a:bodyPr>
          <a:lstStyle/>
          <a:p>
            <a:pPr marL="0" indent="0" algn="ctr">
              <a:buNone/>
              <a:defRPr/>
            </a:pPr>
            <a:r>
              <a:rPr lang="en-US" altLang="en-US" dirty="0">
                <a:latin typeface="Trebuchet MS" panose="020B0703020202090204" pitchFamily="34" charset="0"/>
              </a:rPr>
              <a:t>Advocated by the NSW Health, World Health </a:t>
            </a:r>
            <a:r>
              <a:rPr lang="en-US" altLang="en-US" dirty="0" err="1">
                <a:latin typeface="Trebuchet MS" panose="020B0703020202090204" pitchFamily="34" charset="0"/>
              </a:rPr>
              <a:t>Organisation</a:t>
            </a:r>
            <a:r>
              <a:rPr lang="en-US" altLang="en-US" dirty="0">
                <a:latin typeface="Trebuchet MS" panose="020B0703020202090204" pitchFamily="34" charset="0"/>
              </a:rPr>
              <a:t>, ICHOM, Agency for Clinical Innovation (ACI)</a:t>
            </a:r>
          </a:p>
          <a:p>
            <a:pPr marL="0" indent="0" algn="ctr">
              <a:buNone/>
              <a:defRPr/>
            </a:pPr>
            <a:endParaRPr lang="en-US" altLang="en-US" dirty="0">
              <a:latin typeface="Trebuchet MS" panose="020B0703020202090204" pitchFamily="34" charset="0"/>
            </a:endParaRPr>
          </a:p>
          <a:p>
            <a:pPr marL="0" indent="0" algn="ctr">
              <a:buNone/>
              <a:defRPr/>
            </a:pPr>
            <a:r>
              <a:rPr lang="en-US" altLang="en-US" dirty="0">
                <a:latin typeface="Trebuchet MS" panose="020B0703020202090204" pitchFamily="34" charset="0"/>
              </a:rPr>
              <a:t>“Response to care that is respectful of and responsive to individual client preferences, needs and values” </a:t>
            </a:r>
            <a:r>
              <a:rPr lang="en-US" altLang="en-US" sz="1500" dirty="0">
                <a:latin typeface="Trebuchet MS" panose="020B0703020202090204" pitchFamily="34" charset="0"/>
              </a:rPr>
              <a:t>(Institute of Medicine, 2001).</a:t>
            </a:r>
          </a:p>
          <a:p>
            <a:pPr marL="0" indent="0" algn="ctr">
              <a:buNone/>
              <a:defRPr/>
            </a:pPr>
            <a:endParaRPr lang="en-US" altLang="en-US" dirty="0">
              <a:latin typeface="Trebuchet MS" panose="020B0703020202090204" pitchFamily="34" charset="0"/>
            </a:endParaRPr>
          </a:p>
          <a:p>
            <a:pPr marL="0" indent="0" algn="ctr">
              <a:buNone/>
              <a:defRPr/>
            </a:pPr>
            <a:r>
              <a:rPr lang="en-US" altLang="en-US" dirty="0">
                <a:latin typeface="Trebuchet MS" panose="020B0703020202090204" pitchFamily="34" charset="0"/>
              </a:rPr>
              <a:t>Rather than a one-size fits all approach, it really values individual client needs and preferences</a:t>
            </a:r>
          </a:p>
          <a:p>
            <a:pPr marL="0" indent="0" algn="ctr">
              <a:buNone/>
              <a:defRPr/>
            </a:pPr>
            <a:endParaRPr lang="en-US" altLang="en-US" dirty="0">
              <a:latin typeface="Trebuchet MS" panose="020B0703020202090204" pitchFamily="34" charset="0"/>
            </a:endParaRPr>
          </a:p>
          <a:p>
            <a:pPr marL="0" indent="0" algn="ctr">
              <a:buNone/>
              <a:defRPr/>
            </a:pPr>
            <a:r>
              <a:rPr lang="en-US" altLang="en-US" dirty="0">
                <a:latin typeface="Trebuchet MS" panose="020B0703020202090204" pitchFamily="34" charset="0"/>
              </a:rPr>
              <a:t>It’s a challenging proposition for residential services</a:t>
            </a:r>
          </a:p>
          <a:p>
            <a:pPr lvl="1">
              <a:defRPr/>
            </a:pPr>
            <a:endParaRPr lang="en-US" altLang="en-US" sz="1600" dirty="0">
              <a:latin typeface="Trebuchet MS" panose="020B0703020202090204" pitchFamily="34" charset="0"/>
            </a:endParaRPr>
          </a:p>
          <a:p>
            <a:pPr marL="0" indent="0" algn="r">
              <a:buFont typeface="Arial" panose="020B0604020202020204" pitchFamily="34" charset="0"/>
              <a:buNone/>
              <a:defRPr/>
            </a:pPr>
            <a:endParaRPr lang="en-US" altLang="en-US" sz="1700" dirty="0">
              <a:latin typeface="Trebuchet MS" panose="020B0703020202090204" pitchFamily="34" charset="0"/>
            </a:endParaRPr>
          </a:p>
          <a:p>
            <a:pPr marL="0" indent="0" algn="r">
              <a:buFont typeface="Arial" panose="020B0604020202020204" pitchFamily="34" charset="0"/>
              <a:buNone/>
              <a:defRPr/>
            </a:pPr>
            <a:endParaRPr lang="en-US" altLang="en-US" sz="1700" dirty="0">
              <a:latin typeface="Trebuchet MS" panose="020B0703020202090204" pitchFamily="34" charset="0"/>
            </a:endParaRPr>
          </a:p>
          <a:p>
            <a:pPr marL="0" indent="0" algn="r">
              <a:buFont typeface="Arial" panose="020B0604020202020204" pitchFamily="34" charset="0"/>
              <a:buNone/>
              <a:defRPr/>
            </a:pPr>
            <a:endParaRPr lang="en-US" altLang="en-US" sz="1700" dirty="0">
              <a:latin typeface="Trebuchet MS" panose="020B0703020202090204" pitchFamily="34" charset="0"/>
            </a:endParaRPr>
          </a:p>
        </p:txBody>
      </p:sp>
      <p:sp>
        <p:nvSpPr>
          <p:cNvPr id="3" name="Title 1">
            <a:extLst>
              <a:ext uri="{FF2B5EF4-FFF2-40B4-BE49-F238E27FC236}">
                <a16:creationId xmlns:a16="http://schemas.microsoft.com/office/drawing/2014/main" id="{BF4E0C04-F7DA-8C47-8A7B-EF14982FAFA1}"/>
              </a:ext>
            </a:extLst>
          </p:cNvPr>
          <p:cNvSpPr>
            <a:spLocks noGrp="1"/>
          </p:cNvSpPr>
          <p:nvPr>
            <p:ph type="title"/>
          </p:nvPr>
        </p:nvSpPr>
        <p:spPr>
          <a:xfrm>
            <a:off x="457200" y="411163"/>
            <a:ext cx="8291513" cy="846137"/>
          </a:xfrm>
        </p:spPr>
        <p:txBody>
          <a:bodyPr/>
          <a:lstStyle/>
          <a:p>
            <a:r>
              <a:rPr lang="en-US" altLang="en-US" dirty="0">
                <a:latin typeface="Trebuchet MS" panose="020B0703020202090204" pitchFamily="34" charset="0"/>
              </a:rPr>
              <a:t>Client </a:t>
            </a:r>
            <a:r>
              <a:rPr lang="en-US" altLang="en-US" dirty="0" err="1">
                <a:latin typeface="Trebuchet MS" panose="020B0703020202090204" pitchFamily="34" charset="0"/>
              </a:rPr>
              <a:t>Centred</a:t>
            </a:r>
            <a:r>
              <a:rPr lang="en-US" altLang="en-US" dirty="0">
                <a:latin typeface="Trebuchet MS" panose="020B0703020202090204" pitchFamily="34" charset="0"/>
              </a:rPr>
              <a:t> Care</a:t>
            </a:r>
            <a:br>
              <a:rPr lang="en-US" altLang="en-US" dirty="0">
                <a:latin typeface="Trebuchet MS" panose="020B0703020202090204" pitchFamily="34" charset="0"/>
              </a:rPr>
            </a:br>
            <a:r>
              <a:rPr lang="en-US" altLang="en-US" sz="2000" dirty="0">
                <a:latin typeface="Trebuchet MS" panose="020B0703020202090204" pitchFamily="34" charset="0"/>
              </a:rPr>
              <a:t>(or person </a:t>
            </a:r>
            <a:r>
              <a:rPr lang="en-US" altLang="en-US" sz="2000" dirty="0" err="1">
                <a:latin typeface="Trebuchet MS" panose="020B0703020202090204" pitchFamily="34" charset="0"/>
              </a:rPr>
              <a:t>centred</a:t>
            </a:r>
            <a:r>
              <a:rPr lang="en-US" altLang="en-US" sz="2000" dirty="0">
                <a:latin typeface="Trebuchet MS" panose="020B0703020202090204" pitchFamily="34" charset="0"/>
              </a:rPr>
              <a:t> care, patient </a:t>
            </a:r>
            <a:r>
              <a:rPr lang="en-US" altLang="en-US" sz="2000" dirty="0" err="1">
                <a:latin typeface="Trebuchet MS" panose="020B0703020202090204" pitchFamily="34" charset="0"/>
              </a:rPr>
              <a:t>centred</a:t>
            </a:r>
            <a:r>
              <a:rPr lang="en-US" altLang="en-US" sz="2000" dirty="0">
                <a:latin typeface="Trebuchet MS" panose="020B0703020202090204" pitchFamily="34" charset="0"/>
              </a:rPr>
              <a:t> care)</a:t>
            </a:r>
            <a:endParaRPr lang="en-US" altLang="en-US" dirty="0">
              <a:latin typeface="Trebuchet MS" panose="020B070302020209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C170E-2CF6-7943-BB01-B444120D496E}"/>
              </a:ext>
            </a:extLst>
          </p:cNvPr>
          <p:cNvSpPr>
            <a:spLocks noGrp="1"/>
          </p:cNvSpPr>
          <p:nvPr>
            <p:ph type="title"/>
          </p:nvPr>
        </p:nvSpPr>
        <p:spPr>
          <a:xfrm>
            <a:off x="755576" y="260648"/>
            <a:ext cx="7280275" cy="846137"/>
          </a:xfrm>
        </p:spPr>
        <p:txBody>
          <a:bodyPr/>
          <a:lstStyle/>
          <a:p>
            <a:r>
              <a:rPr lang="en-US" dirty="0"/>
              <a:t>Systematic Review</a:t>
            </a:r>
          </a:p>
        </p:txBody>
      </p:sp>
      <p:pic>
        <p:nvPicPr>
          <p:cNvPr id="9" name="Content Placeholder 8">
            <a:extLst>
              <a:ext uri="{FF2B5EF4-FFF2-40B4-BE49-F238E27FC236}">
                <a16:creationId xmlns:a16="http://schemas.microsoft.com/office/drawing/2014/main" id="{1C1DB240-6F4D-9A4F-B038-274A06438F53}"/>
              </a:ext>
            </a:extLst>
          </p:cNvPr>
          <p:cNvPicPr>
            <a:picLocks noGrp="1" noChangeAspect="1"/>
          </p:cNvPicPr>
          <p:nvPr>
            <p:ph sz="half" idx="1"/>
          </p:nvPr>
        </p:nvPicPr>
        <p:blipFill>
          <a:blip r:embed="rId3"/>
          <a:stretch>
            <a:fillRect/>
          </a:stretch>
        </p:blipFill>
        <p:spPr>
          <a:xfrm>
            <a:off x="438066" y="855298"/>
            <a:ext cx="4133934" cy="5551712"/>
          </a:xfrm>
        </p:spPr>
      </p:pic>
      <p:sp>
        <p:nvSpPr>
          <p:cNvPr id="5" name="Content Placeholder 4">
            <a:extLst>
              <a:ext uri="{FF2B5EF4-FFF2-40B4-BE49-F238E27FC236}">
                <a16:creationId xmlns:a16="http://schemas.microsoft.com/office/drawing/2014/main" id="{1B255CF4-9EC0-914C-9191-D3D7AC9C4B24}"/>
              </a:ext>
            </a:extLst>
          </p:cNvPr>
          <p:cNvSpPr>
            <a:spLocks noGrp="1"/>
          </p:cNvSpPr>
          <p:nvPr>
            <p:ph sz="half" idx="13"/>
          </p:nvPr>
        </p:nvSpPr>
        <p:spPr>
          <a:xfrm>
            <a:off x="4788024" y="1556792"/>
            <a:ext cx="4133934" cy="4320480"/>
          </a:xfrm>
        </p:spPr>
        <p:txBody>
          <a:bodyPr>
            <a:normAutofit lnSpcReduction="10000"/>
          </a:bodyPr>
          <a:lstStyle/>
          <a:p>
            <a:r>
              <a:rPr lang="en-US" dirty="0"/>
              <a:t>Aim: Examine the relationship btw patient </a:t>
            </a:r>
            <a:r>
              <a:rPr lang="en-US" dirty="0" err="1"/>
              <a:t>centred</a:t>
            </a:r>
            <a:r>
              <a:rPr lang="en-US" dirty="0"/>
              <a:t> care &amp; outcomes</a:t>
            </a:r>
          </a:p>
          <a:p>
            <a:endParaRPr lang="en-US" dirty="0"/>
          </a:p>
          <a:p>
            <a:r>
              <a:rPr lang="en-US" dirty="0"/>
              <a:t>25 articles were included</a:t>
            </a:r>
          </a:p>
          <a:p>
            <a:endParaRPr lang="en-US" dirty="0"/>
          </a:p>
          <a:p>
            <a:r>
              <a:rPr lang="en-US" dirty="0"/>
              <a:t>Small but consistent correlation btw client centered care &amp; outcomes</a:t>
            </a:r>
          </a:p>
          <a:p>
            <a:endParaRPr lang="en-US" dirty="0"/>
          </a:p>
          <a:p>
            <a:r>
              <a:rPr lang="en-US" dirty="0"/>
              <a:t>Research has largely focused on satisfaction</a:t>
            </a:r>
          </a:p>
          <a:p>
            <a:endParaRPr lang="en-US" dirty="0"/>
          </a:p>
          <a:p>
            <a:r>
              <a:rPr lang="en-US" dirty="0"/>
              <a:t>Lack of specific Patient Report Experience Measures (PREMs) in AOD</a:t>
            </a:r>
          </a:p>
          <a:p>
            <a:endParaRPr lang="en-US" dirty="0"/>
          </a:p>
        </p:txBody>
      </p:sp>
      <p:pic>
        <p:nvPicPr>
          <p:cNvPr id="3" name="Picture 2">
            <a:extLst>
              <a:ext uri="{FF2B5EF4-FFF2-40B4-BE49-F238E27FC236}">
                <a16:creationId xmlns:a16="http://schemas.microsoft.com/office/drawing/2014/main" id="{666ED58D-1742-CC42-9148-69978830CABA}"/>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048499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A19413F0-94DE-8242-BD44-3C579A87CEEA}"/>
              </a:ext>
            </a:extLst>
          </p:cNvPr>
          <p:cNvSpPr>
            <a:spLocks noGrp="1"/>
          </p:cNvSpPr>
          <p:nvPr>
            <p:ph type="title"/>
          </p:nvPr>
        </p:nvSpPr>
        <p:spPr>
          <a:xfrm>
            <a:off x="457200" y="411163"/>
            <a:ext cx="7280275" cy="846137"/>
          </a:xfrm>
        </p:spPr>
        <p:txBody>
          <a:bodyPr wrap="square" anchor="t">
            <a:normAutofit/>
          </a:bodyPr>
          <a:lstStyle/>
          <a:p>
            <a:pPr>
              <a:lnSpc>
                <a:spcPct val="90000"/>
              </a:lnSpc>
            </a:pPr>
            <a:r>
              <a:rPr lang="en-US" altLang="en-US" sz="2800" dirty="0"/>
              <a:t>PREM for Addiction Treatment (PREMAT)</a:t>
            </a:r>
          </a:p>
        </p:txBody>
      </p:sp>
      <p:sp>
        <p:nvSpPr>
          <p:cNvPr id="27650" name="Content Placeholder 2">
            <a:extLst>
              <a:ext uri="{FF2B5EF4-FFF2-40B4-BE49-F238E27FC236}">
                <a16:creationId xmlns:a16="http://schemas.microsoft.com/office/drawing/2014/main" id="{7095C743-2043-A54B-8750-168689666550}"/>
              </a:ext>
            </a:extLst>
          </p:cNvPr>
          <p:cNvSpPr>
            <a:spLocks noGrp="1"/>
          </p:cNvSpPr>
          <p:nvPr>
            <p:ph sz="half" idx="1"/>
          </p:nvPr>
        </p:nvSpPr>
        <p:spPr>
          <a:xfrm>
            <a:off x="457200" y="1412776"/>
            <a:ext cx="4258816" cy="5256583"/>
          </a:xfrm>
        </p:spPr>
        <p:txBody>
          <a:bodyPr wrap="square" anchor="t">
            <a:noAutofit/>
          </a:bodyPr>
          <a:lstStyle/>
          <a:p>
            <a:pPr marL="0" indent="0">
              <a:lnSpc>
                <a:spcPct val="90000"/>
              </a:lnSpc>
              <a:buNone/>
              <a:defRPr/>
            </a:pPr>
            <a:r>
              <a:rPr lang="en-US" altLang="en-US" sz="1600" b="1" dirty="0"/>
              <a:t>1. Focus groups</a:t>
            </a:r>
          </a:p>
          <a:p>
            <a:pPr marL="457200" indent="-457200">
              <a:lnSpc>
                <a:spcPct val="90000"/>
              </a:lnSpc>
              <a:defRPr/>
            </a:pPr>
            <a:r>
              <a:rPr lang="en-US" altLang="en-US" sz="1600" dirty="0"/>
              <a:t>Across 5 different AOD services in NSW</a:t>
            </a:r>
          </a:p>
          <a:p>
            <a:pPr marL="457200" indent="-457200">
              <a:lnSpc>
                <a:spcPct val="90000"/>
              </a:lnSpc>
              <a:buFont typeface="+mj-lt"/>
              <a:buAutoNum type="arabicPeriod"/>
              <a:defRPr/>
            </a:pPr>
            <a:endParaRPr lang="en-US" altLang="en-US" sz="1600" b="1" dirty="0"/>
          </a:p>
          <a:p>
            <a:pPr marL="0" indent="0">
              <a:lnSpc>
                <a:spcPct val="90000"/>
              </a:lnSpc>
              <a:buNone/>
              <a:defRPr/>
            </a:pPr>
            <a:r>
              <a:rPr lang="en-US" altLang="en-US" sz="1600" b="1" dirty="0"/>
              <a:t>2. Developed a draft questionnaire</a:t>
            </a:r>
          </a:p>
          <a:p>
            <a:pPr marL="457200" indent="-457200">
              <a:lnSpc>
                <a:spcPct val="90000"/>
              </a:lnSpc>
              <a:defRPr/>
            </a:pPr>
            <a:r>
              <a:rPr lang="en-US" altLang="en-US" sz="1600" dirty="0"/>
              <a:t>Expert panel of people attending AOD treatment &amp; experienced AOD workers</a:t>
            </a:r>
          </a:p>
          <a:p>
            <a:pPr marL="0" indent="0">
              <a:lnSpc>
                <a:spcPct val="90000"/>
              </a:lnSpc>
              <a:buNone/>
              <a:defRPr/>
            </a:pPr>
            <a:endParaRPr lang="en-US" altLang="en-US" sz="1600" b="1" dirty="0"/>
          </a:p>
          <a:p>
            <a:pPr marL="0" indent="0">
              <a:lnSpc>
                <a:spcPct val="90000"/>
              </a:lnSpc>
              <a:buNone/>
              <a:defRPr/>
            </a:pPr>
            <a:r>
              <a:rPr lang="en-US" altLang="en-US" sz="1600" b="1" dirty="0"/>
              <a:t>3. Final draft of PREMAT</a:t>
            </a:r>
          </a:p>
          <a:p>
            <a:pPr>
              <a:lnSpc>
                <a:spcPct val="90000"/>
              </a:lnSpc>
              <a:defRPr/>
            </a:pPr>
            <a:r>
              <a:rPr lang="en-US" altLang="en-US" sz="1600" dirty="0"/>
              <a:t>31-items + two open ended questions</a:t>
            </a:r>
          </a:p>
          <a:p>
            <a:pPr marL="0" indent="0" algn="r">
              <a:lnSpc>
                <a:spcPct val="90000"/>
              </a:lnSpc>
              <a:buNone/>
              <a:defRPr/>
            </a:pPr>
            <a:r>
              <a:rPr lang="en-US" altLang="en-US" sz="1200" i="1" dirty="0" err="1"/>
              <a:t>Hinsely</a:t>
            </a:r>
            <a:r>
              <a:rPr lang="en-US" altLang="en-US" sz="1200" i="1" dirty="0"/>
              <a:t>, Kelly &amp; Davis (2019), Drug and Alcohol Review</a:t>
            </a:r>
          </a:p>
          <a:p>
            <a:pPr lvl="1" indent="-342900">
              <a:lnSpc>
                <a:spcPct val="90000"/>
              </a:lnSpc>
              <a:defRPr/>
            </a:pPr>
            <a:endParaRPr lang="en-US" altLang="en-US" sz="1600" dirty="0"/>
          </a:p>
          <a:p>
            <a:pPr marL="0" indent="0">
              <a:lnSpc>
                <a:spcPct val="90000"/>
              </a:lnSpc>
              <a:buNone/>
              <a:defRPr/>
            </a:pPr>
            <a:r>
              <a:rPr lang="en-US" altLang="en-US" sz="1600" b="1" dirty="0"/>
              <a:t>4. Psychometric study </a:t>
            </a:r>
            <a:r>
              <a:rPr lang="en-US" altLang="en-US" sz="1600" dirty="0"/>
              <a:t>(N = 222)</a:t>
            </a:r>
          </a:p>
          <a:p>
            <a:pPr marL="457200" indent="-457200">
              <a:lnSpc>
                <a:spcPct val="90000"/>
              </a:lnSpc>
              <a:defRPr/>
            </a:pPr>
            <a:r>
              <a:rPr lang="en-US" altLang="en-US" sz="1600" dirty="0"/>
              <a:t>Factor analysis completed</a:t>
            </a:r>
          </a:p>
          <a:p>
            <a:pPr marL="457200" indent="-457200">
              <a:lnSpc>
                <a:spcPct val="90000"/>
              </a:lnSpc>
              <a:defRPr/>
            </a:pPr>
            <a:r>
              <a:rPr lang="en-US" altLang="en-US" sz="1600" dirty="0"/>
              <a:t>Paper still to be submitted for peer review</a:t>
            </a:r>
          </a:p>
        </p:txBody>
      </p:sp>
      <p:pic>
        <p:nvPicPr>
          <p:cNvPr id="5" name="Picture 4" descr="A screenshot of text&#10;&#10;Description automatically generated">
            <a:extLst>
              <a:ext uri="{FF2B5EF4-FFF2-40B4-BE49-F238E27FC236}">
                <a16:creationId xmlns:a16="http://schemas.microsoft.com/office/drawing/2014/main" id="{9C74A4FD-9B6F-6F44-8C0C-EE8FC1AB55FD}"/>
              </a:ext>
            </a:extLst>
          </p:cNvPr>
          <p:cNvPicPr>
            <a:picLocks noChangeAspect="1"/>
          </p:cNvPicPr>
          <p:nvPr/>
        </p:nvPicPr>
        <p:blipFill>
          <a:blip r:embed="rId3"/>
          <a:stretch>
            <a:fillRect/>
          </a:stretch>
        </p:blipFill>
        <p:spPr>
          <a:xfrm>
            <a:off x="4860032" y="764704"/>
            <a:ext cx="3240360" cy="560648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a:extLst>
              <a:ext uri="{FF2B5EF4-FFF2-40B4-BE49-F238E27FC236}">
                <a16:creationId xmlns:a16="http://schemas.microsoft.com/office/drawing/2014/main" id="{1E29B9C5-6A34-C34D-A150-D706F70F7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88913"/>
            <a:ext cx="8128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133177"/>
      </p:ext>
    </p:extLst>
  </p:cSld>
  <p:clrMapOvr>
    <a:masterClrMapping/>
  </p:clrMapOvr>
</p:sld>
</file>

<file path=ppt/theme/theme1.xml><?xml version="1.0" encoding="utf-8"?>
<a:theme xmlns:a="http://schemas.openxmlformats.org/drawingml/2006/main" name="UOW_PPT_2016_4x3_March2016">
  <a:themeElements>
    <a:clrScheme name="2016 UOW Brand">
      <a:dk1>
        <a:sysClr val="windowText" lastClr="000000"/>
      </a:dk1>
      <a:lt1>
        <a:sysClr val="window" lastClr="FFFFFF"/>
      </a:lt1>
      <a:dk2>
        <a:srgbClr val="0C2340"/>
      </a:dk2>
      <a:lt2>
        <a:srgbClr val="D9D9D6"/>
      </a:lt2>
      <a:accent1>
        <a:srgbClr val="0033CC"/>
      </a:accent1>
      <a:accent2>
        <a:srgbClr val="E10600"/>
      </a:accent2>
      <a:accent3>
        <a:srgbClr val="0C2340"/>
      </a:accent3>
      <a:accent4>
        <a:srgbClr val="FFFFFF"/>
      </a:accent4>
      <a:accent5>
        <a:srgbClr val="000000"/>
      </a:accent5>
      <a:accent6>
        <a:srgbClr val="FFFFFF"/>
      </a:accent6>
      <a:hlink>
        <a:srgbClr val="245397"/>
      </a:hlink>
      <a:folHlink>
        <a:srgbClr val="4195D3"/>
      </a:folHlink>
    </a:clrScheme>
    <a:fontScheme name="2016 UOW Brand">
      <a:majorFont>
        <a:latin typeface="Times New Roman"/>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TotalTime>
  <Words>933</Words>
  <Application>Microsoft Macintosh PowerPoint</Application>
  <PresentationFormat>On-screen Show (4:3)</PresentationFormat>
  <Paragraphs>145</Paragraphs>
  <Slides>18</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Montserrat</vt:lpstr>
      <vt:lpstr>Times New Roman</vt:lpstr>
      <vt:lpstr>Trebuchet MS</vt:lpstr>
      <vt:lpstr>UOW_PPT_2016_4x3_March2016</vt:lpstr>
      <vt:lpstr>   Client directed care  An evaluation of the new client centred care model used at Kedesh Rehabilitation Services   Peter J. Kelly, Mark Buckingham, Esther L. Davis, Kathryn Hinsley, Frank P. Deane,  Danielle Breeze, David Reid &amp; Sarah Adams</vt:lpstr>
      <vt:lpstr>PowerPoint Presentation</vt:lpstr>
      <vt:lpstr>Acknowledgements</vt:lpstr>
      <vt:lpstr>Kedesh Rehabilitation Services</vt:lpstr>
      <vt:lpstr>Project Overview</vt:lpstr>
      <vt:lpstr>Client Centred Care (or person centred care, patient centred care)</vt:lpstr>
      <vt:lpstr>Systematic Review</vt:lpstr>
      <vt:lpstr>PREM for Addiction Treatment (PREMAT)</vt:lpstr>
      <vt:lpstr>PowerPoint Presentation</vt:lpstr>
      <vt:lpstr>Evaluation of new Kedesh Client Centred Care Model</vt:lpstr>
      <vt:lpstr>Quantitative results </vt:lpstr>
      <vt:lpstr>PowerPoint Presentation</vt:lpstr>
      <vt:lpstr>PowerPoint Presentation</vt:lpstr>
      <vt:lpstr>Qualitative results </vt:lpstr>
      <vt:lpstr>Kedesh: core themes of client centred care</vt:lpstr>
      <vt:lpstr>Kedesh staff &amp; clients: Benefits &amp; Challenges</vt:lpstr>
      <vt:lpstr>PowerPoint Presentation</vt:lpstr>
      <vt:lpstr>Questions    A/Prof Peter Kelly School of Psychology  pkelly@uow.edu.au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Client directed care  An evaluation of the new client centred care model used at Kedesh Rehabilitation Services   Peter J. Kelly, Mark Buckingham, Esther L. Davis, Kathryn Hinsley, Frank P. Deane,  Danielle Breeze, David Reid &amp; Sarah Adams</dc:title>
  <dc:creator>Peter Kelly</dc:creator>
  <cp:lastModifiedBy>Peter Kelly</cp:lastModifiedBy>
  <cp:revision>7</cp:revision>
  <dcterms:created xsi:type="dcterms:W3CDTF">2020-07-30T21:52:31Z</dcterms:created>
  <dcterms:modified xsi:type="dcterms:W3CDTF">2020-08-03T12:13:39Z</dcterms:modified>
</cp:coreProperties>
</file>