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Masters/notesMaster1.xml" ContentType="application/vnd.openxmlformats-officedocument.presentationml.notesMaster+xml"/>
  <Override PartName="/ppt/theme/theme1.xml" ContentType="application/vnd.openxmlformats-officedocument.theme+xml"/>
  <Override PartName="/ppt/charts/colors1.xml" ContentType="application/vnd.ms-office.chartcolorstyle+xml"/>
  <Override PartName="/ppt/charts/style2.xml" ContentType="application/vnd.ms-office.chartstyle+xml"/>
  <Override PartName="/ppt/charts/chart2.xml" ContentType="application/vnd.openxmlformats-officedocument.drawingml.chart+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olors2.xml" ContentType="application/vnd.ms-office.chartcolorstyle+xml"/>
  <Override PartName="/ppt/charts/style1.xml" ContentType="application/vnd.ms-office.chart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7" r:id="rId5"/>
    <p:sldId id="264" r:id="rId6"/>
    <p:sldId id="263" r:id="rId7"/>
    <p:sldId id="265" r:id="rId8"/>
    <p:sldId id="277" r:id="rId9"/>
    <p:sldId id="279" r:id="rId10"/>
    <p:sldId id="278" r:id="rId11"/>
    <p:sldId id="269" r:id="rId12"/>
    <p:sldId id="275" r:id="rId13"/>
    <p:sldId id="276" r:id="rId14"/>
    <p:sldId id="267" r:id="rId15"/>
    <p:sldId id="272" r:id="rId16"/>
    <p:sldId id="270" r:id="rId17"/>
    <p:sldId id="273" r:id="rId18"/>
    <p:sldId id="271" r:id="rId19"/>
  </p:sldIdLst>
  <p:sldSz cx="9144000" cy="6858000" type="screen4x3"/>
  <p:notesSz cx="6858000" cy="9144000"/>
  <p:defaultTextStyle>
    <a:defPPr>
      <a:defRPr lang="en-AU"/>
    </a:defPPr>
    <a:lvl1pPr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0" autoAdjust="0"/>
    <p:restoredTop sz="94660"/>
  </p:normalViewPr>
  <p:slideViewPr>
    <p:cSldViewPr>
      <p:cViewPr varScale="1">
        <p:scale>
          <a:sx n="67" d="100"/>
          <a:sy n="67" d="100"/>
        </p:scale>
        <p:origin x="1088" y="56"/>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unsw-my.sharepoint.com/personal/z7962517_ad_unsw_edu_au/Documents/MY%20WORK/Projects/Noffs%20Street%20Uni%20Evaluation/Reports/Final%20report/figure%201%20SU%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en-AU" sz="1200"/>
              <a:t>K10 Psychological</a:t>
            </a:r>
            <a:r>
              <a:rPr lang="en-AU" sz="1200" baseline="0"/>
              <a:t> distress</a:t>
            </a:r>
          </a:p>
          <a:p>
            <a:pPr>
              <a:defRPr/>
            </a:pPr>
            <a:r>
              <a:rPr lang="en-AU" sz="800" baseline="0"/>
              <a:t>Friedman X2=65.6, 3df, p&lt;0.001</a:t>
            </a:r>
            <a:endParaRPr lang="en-AU" sz="800"/>
          </a:p>
        </c:rich>
      </c:tx>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barChart>
        <c:barDir val="col"/>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'[figure 1 SU data.xlsx]Sheet1'!$A$29:$A$32</c:f>
              <c:strCache>
                <c:ptCount val="4"/>
                <c:pt idx="0">
                  <c:v>Assessment</c:v>
                </c:pt>
                <c:pt idx="1">
                  <c:v>FU1</c:v>
                </c:pt>
                <c:pt idx="2">
                  <c:v>FU2</c:v>
                </c:pt>
                <c:pt idx="3">
                  <c:v>FU3</c:v>
                </c:pt>
              </c:strCache>
            </c:strRef>
          </c:cat>
          <c:val>
            <c:numRef>
              <c:f>'[figure 1 SU data.xlsx]Sheet1'!$B$29:$B$32</c:f>
              <c:numCache>
                <c:formatCode>###0.0000</c:formatCode>
                <c:ptCount val="4"/>
                <c:pt idx="0">
                  <c:v>1.92546583850932</c:v>
                </c:pt>
                <c:pt idx="1">
                  <c:v>1.7142857142857144</c:v>
                </c:pt>
                <c:pt idx="2">
                  <c:v>1.6024844720496894</c:v>
                </c:pt>
                <c:pt idx="3">
                  <c:v>1.5652173913043477</c:v>
                </c:pt>
              </c:numCache>
            </c:numRef>
          </c:val>
          <c:extLst>
            <c:ext xmlns:c16="http://schemas.microsoft.com/office/drawing/2014/chart" uri="{C3380CC4-5D6E-409C-BE32-E72D297353CC}">
              <c16:uniqueId val="{00000000-6D70-4F7C-A3FF-9609403AA6D4}"/>
            </c:ext>
          </c:extLst>
        </c:ser>
        <c:dLbls>
          <c:dLblPos val="inEnd"/>
          <c:showLegendKey val="0"/>
          <c:showVal val="1"/>
          <c:showCatName val="0"/>
          <c:showSerName val="0"/>
          <c:showPercent val="0"/>
          <c:showBubbleSize val="0"/>
        </c:dLbls>
        <c:gapWidth val="41"/>
        <c:axId val="766252688"/>
        <c:axId val="766249408"/>
      </c:barChart>
      <c:catAx>
        <c:axId val="7662526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mn-lt"/>
                <a:ea typeface="+mn-ea"/>
                <a:cs typeface="+mn-cs"/>
              </a:defRPr>
            </a:pPr>
            <a:endParaRPr lang="en-US"/>
          </a:p>
        </c:txPr>
        <c:crossAx val="766249408"/>
        <c:crosses val="autoZero"/>
        <c:auto val="1"/>
        <c:lblAlgn val="ctr"/>
        <c:lblOffset val="100"/>
        <c:noMultiLvlLbl val="0"/>
      </c:catAx>
      <c:valAx>
        <c:axId val="766249408"/>
        <c:scaling>
          <c:orientation val="minMax"/>
        </c:scaling>
        <c:delete val="1"/>
        <c:axPos val="l"/>
        <c:numFmt formatCode="###0.0000" sourceLinked="1"/>
        <c:majorTickMark val="none"/>
        <c:minorTickMark val="none"/>
        <c:tickLblPos val="nextTo"/>
        <c:crossAx val="7662526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en-AU" sz="1100"/>
              <a:t>Mean number of arrests</a:t>
            </a:r>
          </a:p>
          <a:p>
            <a:pPr>
              <a:defRPr/>
            </a:pPr>
            <a:r>
              <a:rPr lang="en-AU" sz="800"/>
              <a:t>Freidman X2=29.4, 3df, p&lt;0.001</a:t>
            </a:r>
          </a:p>
        </c:rich>
      </c:tx>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barChart>
        <c:barDir val="col"/>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'[figure 1 SU data.xlsx]Sheet1'!$A$6:$A$9</c:f>
              <c:strCache>
                <c:ptCount val="4"/>
                <c:pt idx="0">
                  <c:v>Assessment</c:v>
                </c:pt>
                <c:pt idx="1">
                  <c:v>FU1</c:v>
                </c:pt>
                <c:pt idx="2">
                  <c:v>FU2</c:v>
                </c:pt>
                <c:pt idx="3">
                  <c:v>FU3</c:v>
                </c:pt>
              </c:strCache>
            </c:strRef>
          </c:cat>
          <c:val>
            <c:numRef>
              <c:f>'[figure 1 SU data.xlsx]Sheet1'!$B$6:$B$9</c:f>
              <c:numCache>
                <c:formatCode>###0.00</c:formatCode>
                <c:ptCount val="4"/>
                <c:pt idx="0">
                  <c:v>0.26086956521739124</c:v>
                </c:pt>
                <c:pt idx="1">
                  <c:v>0.11180124223602485</c:v>
                </c:pt>
                <c:pt idx="2">
                  <c:v>8.6956521739130474E-2</c:v>
                </c:pt>
                <c:pt idx="3">
                  <c:v>7.4534161490683287E-2</c:v>
                </c:pt>
              </c:numCache>
            </c:numRef>
          </c:val>
          <c:extLst>
            <c:ext xmlns:c16="http://schemas.microsoft.com/office/drawing/2014/chart" uri="{C3380CC4-5D6E-409C-BE32-E72D297353CC}">
              <c16:uniqueId val="{00000000-E24A-441A-A6BF-F553CA4BE5C7}"/>
            </c:ext>
          </c:extLst>
        </c:ser>
        <c:dLbls>
          <c:dLblPos val="inEnd"/>
          <c:showLegendKey val="0"/>
          <c:showVal val="1"/>
          <c:showCatName val="0"/>
          <c:showSerName val="0"/>
          <c:showPercent val="0"/>
          <c:showBubbleSize val="0"/>
        </c:dLbls>
        <c:gapWidth val="41"/>
        <c:axId val="703784320"/>
        <c:axId val="703784648"/>
      </c:barChart>
      <c:catAx>
        <c:axId val="70378432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mn-lt"/>
                <a:ea typeface="+mn-ea"/>
                <a:cs typeface="+mn-cs"/>
              </a:defRPr>
            </a:pPr>
            <a:endParaRPr lang="en-US"/>
          </a:p>
        </c:txPr>
        <c:crossAx val="703784648"/>
        <c:crosses val="autoZero"/>
        <c:auto val="1"/>
        <c:lblAlgn val="ctr"/>
        <c:lblOffset val="100"/>
        <c:noMultiLvlLbl val="0"/>
      </c:catAx>
      <c:valAx>
        <c:axId val="703784648"/>
        <c:scaling>
          <c:orientation val="minMax"/>
        </c:scaling>
        <c:delete val="1"/>
        <c:axPos val="l"/>
        <c:numFmt formatCode="###0.00" sourceLinked="1"/>
        <c:majorTickMark val="none"/>
        <c:minorTickMark val="none"/>
        <c:tickLblPos val="nextTo"/>
        <c:crossAx val="7037843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en-AU" sz="1200"/>
              <a:t>Severity of dependence score</a:t>
            </a:r>
          </a:p>
          <a:p>
            <a:pPr>
              <a:defRPr/>
            </a:pPr>
            <a:r>
              <a:rPr lang="en-AU" sz="800"/>
              <a:t>Friedman</a:t>
            </a:r>
            <a:r>
              <a:rPr lang="en-AU" sz="800" baseline="0"/>
              <a:t> X2=37.8, 3df, p&lt;0.001</a:t>
            </a:r>
            <a:endParaRPr lang="en-AU" sz="800"/>
          </a:p>
        </c:rich>
      </c:tx>
      <c:layout>
        <c:manualLayout>
          <c:xMode val="edge"/>
          <c:yMode val="edge"/>
          <c:x val="0.14644553822373518"/>
          <c:y val="2.8096464528213533E-2"/>
        </c:manualLayout>
      </c:layout>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barChart>
        <c:barDir val="col"/>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'[figure 1 SU data.xlsx]Sheet1'!$A$17:$A$20</c:f>
              <c:strCache>
                <c:ptCount val="4"/>
                <c:pt idx="0">
                  <c:v>Assessment</c:v>
                </c:pt>
                <c:pt idx="1">
                  <c:v>FU1</c:v>
                </c:pt>
                <c:pt idx="2">
                  <c:v>FU2</c:v>
                </c:pt>
                <c:pt idx="3">
                  <c:v>FU3</c:v>
                </c:pt>
              </c:strCache>
            </c:strRef>
          </c:cat>
          <c:val>
            <c:numRef>
              <c:f>'[figure 1 SU data.xlsx]Sheet1'!$B$17:$B$20</c:f>
              <c:numCache>
                <c:formatCode>###0.0000</c:formatCode>
                <c:ptCount val="4"/>
                <c:pt idx="0">
                  <c:v>4.1900000000000004</c:v>
                </c:pt>
                <c:pt idx="1">
                  <c:v>3.4968944099378882</c:v>
                </c:pt>
                <c:pt idx="2">
                  <c:v>3.0745341614906834</c:v>
                </c:pt>
                <c:pt idx="3">
                  <c:v>2.6211180124223601</c:v>
                </c:pt>
              </c:numCache>
            </c:numRef>
          </c:val>
          <c:extLst>
            <c:ext xmlns:c16="http://schemas.microsoft.com/office/drawing/2014/chart" uri="{C3380CC4-5D6E-409C-BE32-E72D297353CC}">
              <c16:uniqueId val="{00000000-EA73-4B6D-AB2E-CC27440BAA7F}"/>
            </c:ext>
          </c:extLst>
        </c:ser>
        <c:dLbls>
          <c:dLblPos val="inEnd"/>
          <c:showLegendKey val="0"/>
          <c:showVal val="1"/>
          <c:showCatName val="0"/>
          <c:showSerName val="0"/>
          <c:showPercent val="0"/>
          <c:showBubbleSize val="0"/>
        </c:dLbls>
        <c:gapWidth val="41"/>
        <c:axId val="763707968"/>
        <c:axId val="763705672"/>
      </c:barChart>
      <c:catAx>
        <c:axId val="7637079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mn-lt"/>
                <a:ea typeface="+mn-ea"/>
                <a:cs typeface="+mn-cs"/>
              </a:defRPr>
            </a:pPr>
            <a:endParaRPr lang="en-US"/>
          </a:p>
        </c:txPr>
        <c:crossAx val="763705672"/>
        <c:crosses val="autoZero"/>
        <c:auto val="1"/>
        <c:lblAlgn val="ctr"/>
        <c:lblOffset val="100"/>
        <c:noMultiLvlLbl val="0"/>
      </c:catAx>
      <c:valAx>
        <c:axId val="763705672"/>
        <c:scaling>
          <c:orientation val="minMax"/>
        </c:scaling>
        <c:delete val="1"/>
        <c:axPos val="l"/>
        <c:numFmt formatCode="###0.0000" sourceLinked="1"/>
        <c:majorTickMark val="none"/>
        <c:minorTickMark val="none"/>
        <c:tickLblPos val="nextTo"/>
        <c:crossAx val="7637079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14E564-8125-496F-91B4-BBBD25B56E1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1A1F8BAC-8C2B-4760-A3D5-46A1CAEB32EC}"/>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DF3C3E5A-D484-49E6-AD96-53767D89359C}" type="datetimeFigureOut">
              <a:rPr lang="en-AU"/>
              <a:pPr>
                <a:defRPr/>
              </a:pPr>
              <a:t>20/08/2020</a:t>
            </a:fld>
            <a:endParaRPr lang="en-AU"/>
          </a:p>
        </p:txBody>
      </p:sp>
      <p:sp>
        <p:nvSpPr>
          <p:cNvPr id="4" name="Slide Image Placeholder 3">
            <a:extLst>
              <a:ext uri="{FF2B5EF4-FFF2-40B4-BE49-F238E27FC236}">
                <a16:creationId xmlns:a16="http://schemas.microsoft.com/office/drawing/2014/main" id="{69E791D6-5260-46F6-8FE9-F30474D3972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DF3CF5F1-D400-49D6-A209-A9E553DCAEA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66A297D-7033-4EB8-9A61-23C5FF9B747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8F8826FE-D147-47E7-8CB1-40B0A3B856E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3C2F3E0D-08AB-4292-89B5-3991759278BD}" type="slidenum">
              <a:rPr lang="en-AU"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Non-attenders are </a:t>
            </a:r>
            <a:r>
              <a:rPr lang="en-AU"/>
              <a:t>our control</a:t>
            </a:r>
          </a:p>
        </p:txBody>
      </p:sp>
      <p:sp>
        <p:nvSpPr>
          <p:cNvPr id="4" name="Slide Number Placeholder 3"/>
          <p:cNvSpPr>
            <a:spLocks noGrp="1"/>
          </p:cNvSpPr>
          <p:nvPr>
            <p:ph type="sldNum" sz="quarter" idx="10"/>
          </p:nvPr>
        </p:nvSpPr>
        <p:spPr/>
        <p:txBody>
          <a:bodyPr/>
          <a:lstStyle/>
          <a:p>
            <a:fld id="{4364B067-4812-4D01-B451-BD227CCC845F}" type="slidenum">
              <a:rPr lang="en-AU" smtClean="0"/>
              <a:t>3</a:t>
            </a:fld>
            <a:endParaRPr lang="en-AU"/>
          </a:p>
        </p:txBody>
      </p:sp>
    </p:spTree>
    <p:extLst>
      <p:ext uri="{BB962C8B-B14F-4D97-AF65-F5344CB8AC3E}">
        <p14:creationId xmlns:p14="http://schemas.microsoft.com/office/powerpoint/2010/main" val="36554299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2" descr="header_41.eps">
            <a:extLst>
              <a:ext uri="{FF2B5EF4-FFF2-40B4-BE49-F238E27FC236}">
                <a16:creationId xmlns:a16="http://schemas.microsoft.com/office/drawing/2014/main" id="{556B6999-397D-42FC-B6C6-009204BBDE4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409700"/>
            <a:ext cx="91567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9E1AA841-C2D0-42C8-90A3-87EA401430C2}"/>
              </a:ext>
            </a:extLst>
          </p:cNvPr>
          <p:cNvSpPr txBox="1"/>
          <p:nvPr/>
        </p:nvSpPr>
        <p:spPr>
          <a:xfrm>
            <a:off x="1789113" y="742950"/>
            <a:ext cx="184150" cy="269875"/>
          </a:xfrm>
          <a:prstGeom prst="rect">
            <a:avLst/>
          </a:prstGeom>
        </p:spPr>
        <p:txBody>
          <a:bodyPr wrap="none">
            <a:spAutoFit/>
          </a:bodyPr>
          <a:lstStyle/>
          <a:p>
            <a:pPr marL="342900" indent="-342900" fontAlgn="auto">
              <a:spcBef>
                <a:spcPct val="20000"/>
              </a:spcBef>
              <a:spcAft>
                <a:spcPts val="0"/>
              </a:spcAft>
              <a:buFont typeface="Arial" pitchFamily="34" charset="0"/>
              <a:buNone/>
              <a:defRPr/>
            </a:pPr>
            <a:endParaRPr lang="en-US" sz="1150" dirty="0" err="1">
              <a:latin typeface="+mj-lt"/>
              <a:ea typeface="+mn-ea"/>
            </a:endParaRPr>
          </a:p>
        </p:txBody>
      </p:sp>
      <p:sp>
        <p:nvSpPr>
          <p:cNvPr id="18" name="Text Placeholder 6"/>
          <p:cNvSpPr>
            <a:spLocks noGrp="1"/>
          </p:cNvSpPr>
          <p:nvPr>
            <p:ph type="body" sz="quarter" idx="11"/>
          </p:nvPr>
        </p:nvSpPr>
        <p:spPr>
          <a:xfrm>
            <a:off x="2627784" y="2564904"/>
            <a:ext cx="5689600" cy="431800"/>
          </a:xfrm>
          <a:prstGeom prst="rect">
            <a:avLst/>
          </a:prstGeom>
        </p:spPr>
        <p:txBody>
          <a:bodyPr>
            <a:normAutofit/>
          </a:bodyPr>
          <a:lstStyle>
            <a:lvl1pPr>
              <a:buNone/>
              <a:defRPr sz="2000">
                <a:latin typeface="+mj-lt"/>
                <a:cs typeface="Arial" pitchFamily="34" charset="0"/>
              </a:defRPr>
            </a:lvl1pPr>
          </a:lstStyle>
          <a:p>
            <a:pPr lvl="0"/>
            <a:r>
              <a:rPr lang="en-US"/>
              <a:t>Click to edit Master text styles</a:t>
            </a:r>
          </a:p>
        </p:txBody>
      </p:sp>
      <p:sp>
        <p:nvSpPr>
          <p:cNvPr id="17" name="Text Placeholder 4"/>
          <p:cNvSpPr>
            <a:spLocks noGrp="1"/>
          </p:cNvSpPr>
          <p:nvPr>
            <p:ph type="body" sz="quarter" idx="10"/>
          </p:nvPr>
        </p:nvSpPr>
        <p:spPr>
          <a:xfrm>
            <a:off x="2629372" y="1628800"/>
            <a:ext cx="5688012" cy="936104"/>
          </a:xfrm>
          <a:prstGeom prst="rect">
            <a:avLst/>
          </a:prstGeom>
        </p:spPr>
        <p:txBody>
          <a:bodyPr>
            <a:normAutofit/>
          </a:bodyPr>
          <a:lstStyle>
            <a:lvl1pPr marL="0" indent="0">
              <a:buNone/>
              <a:defRPr baseline="0">
                <a:latin typeface="+mj-lt"/>
                <a:cs typeface="Arial" pitchFamily="34" charset="0"/>
              </a:defRPr>
            </a:lvl1pPr>
          </a:lstStyle>
          <a:p>
            <a:pPr lvl="0"/>
            <a:r>
              <a:rPr lang="en-US"/>
              <a:t>Click to edit Master text styles</a:t>
            </a:r>
          </a:p>
        </p:txBody>
      </p:sp>
    </p:spTree>
    <p:extLst>
      <p:ext uri="{BB962C8B-B14F-4D97-AF65-F5344CB8AC3E}">
        <p14:creationId xmlns:p14="http://schemas.microsoft.com/office/powerpoint/2010/main" val="1102928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z3349205\Desktop\Kristen - Marketing Services\New stuff\FASSAUST_footer RGB.jpg">
            <a:extLst>
              <a:ext uri="{FF2B5EF4-FFF2-40B4-BE49-F238E27FC236}">
                <a16:creationId xmlns:a16="http://schemas.microsoft.com/office/drawing/2014/main" id="{1FC730C0-3186-4BF3-833E-FA61470097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16638"/>
            <a:ext cx="9147175"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76672"/>
            <a:ext cx="8229600" cy="792088"/>
          </a:xfrm>
          <a:prstGeom prst="rect">
            <a:avLst/>
          </a:prstGeom>
        </p:spPr>
        <p:txBody>
          <a:bodyPr>
            <a:normAutofit/>
          </a:bodyPr>
          <a:lstStyle>
            <a:lvl1pPr algn="l">
              <a:defRPr sz="3000" baseline="0">
                <a:latin typeface="+mj-lt"/>
                <a:cs typeface="Microsoft Sans Serif" pitchFamily="34" charset="0"/>
              </a:defRPr>
            </a:lvl1pPr>
          </a:lstStyle>
          <a:p>
            <a:r>
              <a:rPr lang="en-US"/>
              <a:t>Click to edit Master title style</a:t>
            </a:r>
            <a:endParaRPr lang="en-AU" dirty="0"/>
          </a:p>
        </p:txBody>
      </p:sp>
      <p:sp>
        <p:nvSpPr>
          <p:cNvPr id="3" name="Content Placeholder 2"/>
          <p:cNvSpPr>
            <a:spLocks noGrp="1"/>
          </p:cNvSpPr>
          <p:nvPr>
            <p:ph idx="1"/>
          </p:nvPr>
        </p:nvSpPr>
        <p:spPr>
          <a:xfrm>
            <a:off x="457200" y="1484784"/>
            <a:ext cx="8229600" cy="4320480"/>
          </a:xfrm>
          <a:prstGeom prst="rect">
            <a:avLst/>
          </a:prstGeom>
        </p:spPr>
        <p:txBody>
          <a:bodyPr>
            <a:normAutofit/>
          </a:bodyPr>
          <a:lstStyle>
            <a:lvl1pPr>
              <a:buFont typeface="Arial" pitchFamily="34" charset="0"/>
              <a:buChar char="•"/>
              <a:defRPr sz="2800" baseline="0">
                <a:latin typeface="+mn-lt"/>
                <a:cs typeface="Microsoft Sans Serif" pitchFamily="34" charset="0"/>
              </a:defRPr>
            </a:lvl1pPr>
            <a:lvl2pPr>
              <a:defRPr sz="2400"/>
            </a:lvl2pPr>
            <a:lvl3pPr>
              <a:buFont typeface="Courier New" pitchFamily="49" charset="0"/>
              <a:buChar char="o"/>
              <a:defRPr sz="2400"/>
            </a:lvl3pPr>
            <a:lvl4pPr>
              <a:buFont typeface="Wingdings" pitchFamily="2" charset="2"/>
              <a:buChar cha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7430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4" name="Picture 2" descr="header_41.eps">
            <a:extLst>
              <a:ext uri="{FF2B5EF4-FFF2-40B4-BE49-F238E27FC236}">
                <a16:creationId xmlns:a16="http://schemas.microsoft.com/office/drawing/2014/main" id="{7F93FA6F-4F4D-4E93-BC99-545CA7F6CDD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35313"/>
            <a:ext cx="91567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4"/>
          <p:cNvSpPr>
            <a:spLocks noGrp="1"/>
          </p:cNvSpPr>
          <p:nvPr>
            <p:ph type="body" sz="quarter" idx="10"/>
          </p:nvPr>
        </p:nvSpPr>
        <p:spPr>
          <a:xfrm>
            <a:off x="2592000" y="3312000"/>
            <a:ext cx="5688012" cy="909088"/>
          </a:xfrm>
          <a:prstGeom prst="rect">
            <a:avLst/>
          </a:prstGeom>
        </p:spPr>
        <p:txBody>
          <a:bodyPr>
            <a:normAutofit/>
          </a:bodyPr>
          <a:lstStyle>
            <a:lvl1pPr>
              <a:buNone/>
              <a:defRPr baseline="0">
                <a:latin typeface="+mj-lt"/>
                <a:cs typeface="Microsoft Sans Serif" pitchFamily="34" charset="0"/>
              </a:defRPr>
            </a:lvl1pPr>
          </a:lstStyle>
          <a:p>
            <a:pPr lvl="0"/>
            <a:r>
              <a:rPr lang="en-US"/>
              <a:t>Click to edit Master text styles</a:t>
            </a:r>
          </a:p>
        </p:txBody>
      </p:sp>
      <p:sp>
        <p:nvSpPr>
          <p:cNvPr id="12" name="Text Placeholder 6"/>
          <p:cNvSpPr>
            <a:spLocks noGrp="1"/>
          </p:cNvSpPr>
          <p:nvPr>
            <p:ph type="body" sz="quarter" idx="11"/>
          </p:nvPr>
        </p:nvSpPr>
        <p:spPr>
          <a:xfrm>
            <a:off x="2592000" y="4293344"/>
            <a:ext cx="5689600" cy="431800"/>
          </a:xfrm>
          <a:prstGeom prst="rect">
            <a:avLst/>
          </a:prstGeom>
        </p:spPr>
        <p:txBody>
          <a:bodyPr>
            <a:normAutofit/>
          </a:bodyPr>
          <a:lstStyle>
            <a:lvl1pPr>
              <a:buNone/>
              <a:defRPr sz="2000">
                <a:latin typeface="+mj-lt"/>
                <a:cs typeface="Microsoft Sans Serif" pitchFamily="34" charset="0"/>
              </a:defRPr>
            </a:lvl1pPr>
          </a:lstStyle>
          <a:p>
            <a:pPr lvl="0"/>
            <a:r>
              <a:rPr lang="en-US"/>
              <a:t>Click to edit Master text styles</a:t>
            </a:r>
          </a:p>
        </p:txBody>
      </p:sp>
    </p:spTree>
    <p:extLst>
      <p:ext uri="{BB962C8B-B14F-4D97-AF65-F5344CB8AC3E}">
        <p14:creationId xmlns:p14="http://schemas.microsoft.com/office/powerpoint/2010/main" val="2792803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9" name="Picture 2" descr="C:\Documents and Settings\z3349205\Desktop\Kristen - Marketing Services\New stuff\FASSAUST_footer RGB.jpg">
            <a:extLst>
              <a:ext uri="{FF2B5EF4-FFF2-40B4-BE49-F238E27FC236}">
                <a16:creationId xmlns:a16="http://schemas.microsoft.com/office/drawing/2014/main" id="{A65BF353-643A-497E-BAFA-4AECF8A52D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16638"/>
            <a:ext cx="9147175"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2"/>
          <p:cNvSpPr>
            <a:spLocks noGrp="1"/>
          </p:cNvSpPr>
          <p:nvPr>
            <p:ph type="body" idx="1"/>
          </p:nvPr>
        </p:nvSpPr>
        <p:spPr>
          <a:xfrm>
            <a:off x="457200" y="1535113"/>
            <a:ext cx="4040188" cy="639762"/>
          </a:xfrm>
          <a:prstGeom prst="rect">
            <a:avLst/>
          </a:prstGeom>
        </p:spPr>
        <p:txBody>
          <a:bodyPr>
            <a:normAutofit/>
          </a:bodyPr>
          <a:lstStyle>
            <a:lvl1pPr>
              <a:buNone/>
              <a:defRPr sz="2400">
                <a:latin typeface="+mn-lt"/>
                <a:cs typeface="Microsoft Sans Serif" pitchFamily="34" charset="0"/>
              </a:defRPr>
            </a:lvl1pPr>
          </a:lstStyle>
          <a:p>
            <a:pPr lvl="0"/>
            <a:r>
              <a:rPr lang="en-US"/>
              <a:t>Click to edit Master text styles</a:t>
            </a:r>
          </a:p>
        </p:txBody>
      </p:sp>
      <p:sp>
        <p:nvSpPr>
          <p:cNvPr id="5" name="Content Placeholder 3"/>
          <p:cNvSpPr>
            <a:spLocks noGrp="1"/>
          </p:cNvSpPr>
          <p:nvPr>
            <p:ph sz="half" idx="2"/>
          </p:nvPr>
        </p:nvSpPr>
        <p:spPr>
          <a:xfrm>
            <a:off x="457200" y="2174875"/>
            <a:ext cx="4040188" cy="3630389"/>
          </a:xfrm>
          <a:prstGeom prst="rect">
            <a:avLst/>
          </a:prstGeom>
        </p:spPr>
        <p:txBody>
          <a:bodyPr>
            <a:normAutofit/>
          </a:bodyPr>
          <a:lstStyle>
            <a:lvl1pPr>
              <a:defRPr sz="2000">
                <a:latin typeface="+mn-lt"/>
                <a:cs typeface="Microsoft Sans Serif" pitchFamily="34" charset="0"/>
              </a:defRPr>
            </a:lvl1pPr>
            <a:lvl2pPr>
              <a:defRPr sz="1800"/>
            </a:lvl2pPr>
            <a:lvl3pPr>
              <a:buFont typeface="Courier New" pitchFamily="49" charset="0"/>
              <a:buChar char="o"/>
              <a:defRPr sz="1800"/>
            </a:lvl3pPr>
            <a:lvl4pPr>
              <a:buFont typeface="Wingdings" pitchFamily="2" charset="2"/>
              <a:buChar cha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 name="Text Placeholder 4"/>
          <p:cNvSpPr>
            <a:spLocks noGrp="1"/>
          </p:cNvSpPr>
          <p:nvPr>
            <p:ph type="body" sz="quarter" idx="3"/>
          </p:nvPr>
        </p:nvSpPr>
        <p:spPr>
          <a:xfrm>
            <a:off x="4645025" y="1535113"/>
            <a:ext cx="4041775" cy="639762"/>
          </a:xfrm>
          <a:prstGeom prst="rect">
            <a:avLst/>
          </a:prstGeom>
        </p:spPr>
        <p:txBody>
          <a:bodyPr>
            <a:normAutofit/>
          </a:bodyPr>
          <a:lstStyle>
            <a:lvl1pPr>
              <a:buNone/>
              <a:defRPr sz="2400">
                <a:latin typeface="+mn-lt"/>
                <a:cs typeface="Microsoft Sans Serif" pitchFamily="34" charset="0"/>
              </a:defRPr>
            </a:lvl1pPr>
          </a:lstStyle>
          <a:p>
            <a:pPr lvl="0"/>
            <a:r>
              <a:rPr lang="en-US"/>
              <a:t>Click to edit Master text styles</a:t>
            </a:r>
          </a:p>
        </p:txBody>
      </p:sp>
      <p:sp>
        <p:nvSpPr>
          <p:cNvPr id="7" name="Content Placeholder 5"/>
          <p:cNvSpPr>
            <a:spLocks noGrp="1"/>
          </p:cNvSpPr>
          <p:nvPr>
            <p:ph sz="quarter" idx="4"/>
          </p:nvPr>
        </p:nvSpPr>
        <p:spPr>
          <a:xfrm>
            <a:off x="4645025" y="2174875"/>
            <a:ext cx="4041775" cy="3630389"/>
          </a:xfrm>
          <a:prstGeom prst="rect">
            <a:avLst/>
          </a:prstGeom>
        </p:spPr>
        <p:txBody>
          <a:bodyPr>
            <a:normAutofit/>
          </a:bodyPr>
          <a:lstStyle>
            <a:lvl1pPr marL="342900" marR="0" indent="-342900" algn="l" defTabSz="914400" rtl="0" eaLnBrk="1" fontAlgn="base" latinLnBrk="0" hangingPunct="1">
              <a:lnSpc>
                <a:spcPct val="100000"/>
              </a:lnSpc>
              <a:spcBef>
                <a:spcPct val="20000"/>
              </a:spcBef>
              <a:spcAft>
                <a:spcPct val="0"/>
              </a:spcAft>
              <a:buClrTx/>
              <a:buSzTx/>
              <a:buFont typeface="Arial" charset="0"/>
              <a:buChar char="•"/>
              <a:tabLst/>
              <a:defRPr sz="2000">
                <a:latin typeface="+mn-lt"/>
                <a:cs typeface="Microsoft Sans Serif" pitchFamily="34" charset="0"/>
              </a:defRPr>
            </a:lvl1pPr>
            <a:lvl2pPr>
              <a:defRPr sz="1800"/>
            </a:lvl2pPr>
            <a:lvl3pPr>
              <a:buFont typeface="Courier New" pitchFamily="49" charset="0"/>
              <a:buChar char="o"/>
              <a:defRPr sz="1800"/>
            </a:lvl3pPr>
            <a:lvl4pPr>
              <a:buFont typeface="Wingdings" pitchFamily="2" charset="2"/>
              <a:buChar cha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8" name="Title 1"/>
          <p:cNvSpPr>
            <a:spLocks noGrp="1"/>
          </p:cNvSpPr>
          <p:nvPr>
            <p:ph type="title"/>
          </p:nvPr>
        </p:nvSpPr>
        <p:spPr>
          <a:xfrm>
            <a:off x="457200" y="476672"/>
            <a:ext cx="8229600" cy="792088"/>
          </a:xfrm>
          <a:prstGeom prst="rect">
            <a:avLst/>
          </a:prstGeom>
        </p:spPr>
        <p:txBody>
          <a:bodyPr>
            <a:normAutofit/>
          </a:bodyPr>
          <a:lstStyle>
            <a:lvl1pPr algn="l">
              <a:defRPr sz="3000" baseline="0">
                <a:latin typeface="+mj-lt"/>
                <a:cs typeface="Microsoft Sans Serif" pitchFamily="34" charset="0"/>
              </a:defRPr>
            </a:lvl1pPr>
          </a:lstStyle>
          <a:p>
            <a:r>
              <a:rPr lang="en-US"/>
              <a:t>Click to edit Master title style</a:t>
            </a:r>
            <a:endParaRPr lang="en-AU" dirty="0"/>
          </a:p>
        </p:txBody>
      </p:sp>
    </p:spTree>
    <p:extLst>
      <p:ext uri="{BB962C8B-B14F-4D97-AF65-F5344CB8AC3E}">
        <p14:creationId xmlns:p14="http://schemas.microsoft.com/office/powerpoint/2010/main" val="396969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2" descr="C:\Documents and Settings\z3349205\Desktop\Kristen - Marketing Services\New stuff\FASSAUST_footer RGB.jpg">
            <a:extLst>
              <a:ext uri="{FF2B5EF4-FFF2-40B4-BE49-F238E27FC236}">
                <a16:creationId xmlns:a16="http://schemas.microsoft.com/office/drawing/2014/main" id="{70B355FF-CDA7-48F9-9639-7635B3530F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16638"/>
            <a:ext cx="9147175"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half" idx="1"/>
          </p:nvPr>
        </p:nvSpPr>
        <p:spPr>
          <a:xfrm>
            <a:off x="457200" y="1495325"/>
            <a:ext cx="4038600" cy="4309939"/>
          </a:xfrm>
          <a:prstGeom prst="rect">
            <a:avLst/>
          </a:prstGeom>
        </p:spPr>
        <p:txBody>
          <a:bodyPr>
            <a:normAutofit/>
          </a:bodyPr>
          <a:lstStyle>
            <a:lvl1pPr>
              <a:defRPr sz="2000">
                <a:latin typeface="+mn-lt"/>
                <a:cs typeface="Microsoft Sans Serif" pitchFamily="34" charset="0"/>
              </a:defRPr>
            </a:lvl1pPr>
            <a:lvl2pPr>
              <a:defRPr sz="1800">
                <a:latin typeface="+mn-lt"/>
                <a:cs typeface="Microsoft Sans Serif" pitchFamily="34" charset="0"/>
              </a:defRPr>
            </a:lvl2pPr>
            <a:lvl3pPr>
              <a:buFont typeface="Courier New" pitchFamily="49" charset="0"/>
              <a:buChar char="o"/>
              <a:defRPr sz="1800">
                <a:latin typeface="+mn-lt"/>
                <a:cs typeface="Microsoft Sans Serif" pitchFamily="34" charset="0"/>
              </a:defRPr>
            </a:lvl3pPr>
            <a:lvl4pPr>
              <a:buFont typeface="Wingdings" pitchFamily="2" charset="2"/>
              <a:buChar char="§"/>
              <a:defRPr sz="1600">
                <a:latin typeface="+mn-lt"/>
                <a:cs typeface="Microsoft Sans Serif" pitchFamily="34" charset="0"/>
              </a:defRPr>
            </a:lvl4pPr>
            <a:lvl5pPr>
              <a:defRPr sz="1600">
                <a:latin typeface="+mn-lt"/>
                <a:cs typeface="Microsoft Sans Serif"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p:cNvSpPr>
            <a:spLocks noGrp="1"/>
          </p:cNvSpPr>
          <p:nvPr>
            <p:ph sz="half" idx="2"/>
          </p:nvPr>
        </p:nvSpPr>
        <p:spPr>
          <a:xfrm>
            <a:off x="4648200" y="1484784"/>
            <a:ext cx="4038600" cy="4320480"/>
          </a:xfrm>
          <a:prstGeom prst="rect">
            <a:avLst/>
          </a:prstGeom>
        </p:spPr>
        <p:txBody>
          <a:bodyPr>
            <a:normAutofit/>
          </a:bodyPr>
          <a:lstStyle>
            <a:lvl1pPr>
              <a:defRPr sz="2000">
                <a:latin typeface="+mn-lt"/>
                <a:cs typeface="Microsoft Sans Serif" pitchFamily="34" charset="0"/>
              </a:defRPr>
            </a:lvl1pPr>
            <a:lvl2pPr>
              <a:defRPr sz="1800">
                <a:latin typeface="+mn-lt"/>
                <a:cs typeface="Microsoft Sans Serif" pitchFamily="34" charset="0"/>
              </a:defRPr>
            </a:lvl2pPr>
            <a:lvl3pPr>
              <a:buFont typeface="Courier New" pitchFamily="49" charset="0"/>
              <a:buChar char="o"/>
              <a:defRPr sz="1800">
                <a:latin typeface="+mn-lt"/>
                <a:cs typeface="Microsoft Sans Serif" pitchFamily="34" charset="0"/>
              </a:defRPr>
            </a:lvl3pPr>
            <a:lvl4pPr>
              <a:buFont typeface="Wingdings" pitchFamily="2" charset="2"/>
              <a:buChar char="§"/>
              <a:defRPr sz="1600">
                <a:latin typeface="+mn-lt"/>
                <a:cs typeface="Microsoft Sans Serif" pitchFamily="34" charset="0"/>
              </a:defRPr>
            </a:lvl4pPr>
            <a:lvl5pPr>
              <a:defRPr sz="1600">
                <a:latin typeface="+mn-lt"/>
                <a:cs typeface="Microsoft Sans Serif"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9" name="Title 1"/>
          <p:cNvSpPr>
            <a:spLocks noGrp="1"/>
          </p:cNvSpPr>
          <p:nvPr>
            <p:ph type="title"/>
          </p:nvPr>
        </p:nvSpPr>
        <p:spPr>
          <a:xfrm>
            <a:off x="457200" y="476672"/>
            <a:ext cx="8229600" cy="792088"/>
          </a:xfrm>
          <a:prstGeom prst="rect">
            <a:avLst/>
          </a:prstGeom>
        </p:spPr>
        <p:txBody>
          <a:bodyPr>
            <a:normAutofit/>
          </a:bodyPr>
          <a:lstStyle>
            <a:lvl1pPr algn="l">
              <a:defRPr sz="3000" baseline="0">
                <a:latin typeface="+mj-lt"/>
                <a:cs typeface="Microsoft Sans Serif" pitchFamily="34" charset="0"/>
              </a:defRPr>
            </a:lvl1pPr>
          </a:lstStyle>
          <a:p>
            <a:r>
              <a:rPr lang="en-US"/>
              <a:t>Click to edit Master title style</a:t>
            </a:r>
            <a:endParaRPr lang="en-AU" dirty="0"/>
          </a:p>
        </p:txBody>
      </p:sp>
    </p:spTree>
    <p:extLst>
      <p:ext uri="{BB962C8B-B14F-4D97-AF65-F5344CB8AC3E}">
        <p14:creationId xmlns:p14="http://schemas.microsoft.com/office/powerpoint/2010/main" val="2689452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descr="C:\Documents and Settings\z3349205\Desktop\Kristen - Marketing Services\New stuff\FASSAUST_footer RGB.jpg">
            <a:extLst>
              <a:ext uri="{FF2B5EF4-FFF2-40B4-BE49-F238E27FC236}">
                <a16:creationId xmlns:a16="http://schemas.microsoft.com/office/drawing/2014/main" id="{33B40155-CFC4-4BCD-BC97-877BC8AFE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16638"/>
            <a:ext cx="9147175"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a:prstGeom prst="rect">
            <a:avLst/>
          </a:prstGeom>
        </p:spPr>
        <p:txBody>
          <a:bodyPr anchor="b">
            <a:normAutofit/>
          </a:bodyPr>
          <a:lstStyle>
            <a:lvl1pPr algn="l">
              <a:defRPr sz="2000" b="0">
                <a:latin typeface="Microsoft Sans Serif" pitchFamily="34" charset="0"/>
                <a:cs typeface="Microsoft Sans Serif" pitchFamily="34" charset="0"/>
              </a:defRPr>
            </a:lvl1pPr>
          </a:lstStyle>
          <a:p>
            <a:r>
              <a:rPr lang="en-US"/>
              <a:t>Click to edit Master title style</a:t>
            </a:r>
            <a:endParaRPr lang="en-AU"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2000">
                <a:latin typeface="Microsoft Sans Serif" pitchFamily="34" charset="0"/>
                <a:cs typeface="Microsoft Sans Serif"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AU" noProof="0" dirty="0"/>
          </a:p>
        </p:txBody>
      </p:sp>
      <p:sp>
        <p:nvSpPr>
          <p:cNvPr id="4" name="Text Placeholder 3"/>
          <p:cNvSpPr>
            <a:spLocks noGrp="1"/>
          </p:cNvSpPr>
          <p:nvPr>
            <p:ph type="body" sz="half" idx="2"/>
          </p:nvPr>
        </p:nvSpPr>
        <p:spPr>
          <a:xfrm>
            <a:off x="1792288" y="5367338"/>
            <a:ext cx="5486400" cy="437926"/>
          </a:xfrm>
          <a:prstGeom prst="rect">
            <a:avLst/>
          </a:prstGeom>
        </p:spPr>
        <p:txBody>
          <a:bodyPr>
            <a:normAutofit/>
          </a:bodyPr>
          <a:lstStyle>
            <a:lvl1pPr marL="0" indent="0">
              <a:buNone/>
              <a:defRPr sz="1400">
                <a:latin typeface="Microsoft Sans Serif" pitchFamily="34" charset="0"/>
                <a:cs typeface="Microsoft Sans Serif"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055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a:extLst>
              <a:ext uri="{FF2B5EF4-FFF2-40B4-BE49-F238E27FC236}">
                <a16:creationId xmlns:a16="http://schemas.microsoft.com/office/drawing/2014/main" id="{540090D2-B64D-4A9D-A84C-227F1F99F3B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67625" y="260350"/>
            <a:ext cx="107632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Sommet" pitchFamily="50" charset="0"/>
        </a:defRPr>
      </a:lvl6pPr>
      <a:lvl7pPr marL="914400" algn="ctr" rtl="0" eaLnBrk="1" fontAlgn="base" hangingPunct="1">
        <a:spcBef>
          <a:spcPct val="0"/>
        </a:spcBef>
        <a:spcAft>
          <a:spcPct val="0"/>
        </a:spcAft>
        <a:defRPr sz="4400">
          <a:solidFill>
            <a:schemeClr val="tx1"/>
          </a:solidFill>
          <a:latin typeface="Sommet" pitchFamily="50" charset="0"/>
        </a:defRPr>
      </a:lvl7pPr>
      <a:lvl8pPr marL="1371600" algn="ctr" rtl="0" eaLnBrk="1" fontAlgn="base" hangingPunct="1">
        <a:spcBef>
          <a:spcPct val="0"/>
        </a:spcBef>
        <a:spcAft>
          <a:spcPct val="0"/>
        </a:spcAft>
        <a:defRPr sz="4400">
          <a:solidFill>
            <a:schemeClr val="tx1"/>
          </a:solidFill>
          <a:latin typeface="Sommet" pitchFamily="50" charset="0"/>
        </a:defRPr>
      </a:lvl8pPr>
      <a:lvl9pPr marL="1828800" algn="ctr" rtl="0" eaLnBrk="1" fontAlgn="base" hangingPunct="1">
        <a:spcBef>
          <a:spcPct val="0"/>
        </a:spcBef>
        <a:spcAft>
          <a:spcPct val="0"/>
        </a:spcAft>
        <a:defRPr sz="4400">
          <a:solidFill>
            <a:schemeClr val="tx1"/>
          </a:solidFill>
          <a:latin typeface="Sommet" pitchFamily="50"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E7BFD-C94F-4E8F-A63A-16CDA9DE16E3}"/>
              </a:ext>
            </a:extLst>
          </p:cNvPr>
          <p:cNvSpPr>
            <a:spLocks noGrp="1"/>
          </p:cNvSpPr>
          <p:nvPr>
            <p:ph type="title"/>
          </p:nvPr>
        </p:nvSpPr>
        <p:spPr>
          <a:xfrm>
            <a:off x="539552" y="1412776"/>
            <a:ext cx="8229600" cy="1368152"/>
          </a:xfrm>
        </p:spPr>
        <p:txBody>
          <a:bodyPr>
            <a:noAutofit/>
          </a:bodyPr>
          <a:lstStyle/>
          <a:p>
            <a:pPr algn="ctr"/>
            <a:r>
              <a:rPr lang="en-US" sz="3200" b="1" dirty="0">
                <a:solidFill>
                  <a:schemeClr val="accent6">
                    <a:lumMod val="75000"/>
                  </a:schemeClr>
                </a:solidFill>
              </a:rPr>
              <a:t>E</a:t>
            </a:r>
            <a:r>
              <a:rPr lang="en-AU" sz="3200" b="1" dirty="0">
                <a:solidFill>
                  <a:schemeClr val="accent6">
                    <a:lumMod val="75000"/>
                  </a:schemeClr>
                </a:solidFill>
              </a:rPr>
              <a:t>valuation of the Ted Noffs Foundation Street University Program</a:t>
            </a:r>
          </a:p>
        </p:txBody>
      </p:sp>
      <p:sp>
        <p:nvSpPr>
          <p:cNvPr id="3" name="Content Placeholder 2">
            <a:extLst>
              <a:ext uri="{FF2B5EF4-FFF2-40B4-BE49-F238E27FC236}">
                <a16:creationId xmlns:a16="http://schemas.microsoft.com/office/drawing/2014/main" id="{97D58BA9-0D56-4D25-8556-EA527A891D76}"/>
              </a:ext>
            </a:extLst>
          </p:cNvPr>
          <p:cNvSpPr>
            <a:spLocks noGrp="1"/>
          </p:cNvSpPr>
          <p:nvPr>
            <p:ph idx="1"/>
          </p:nvPr>
        </p:nvSpPr>
        <p:spPr>
          <a:xfrm>
            <a:off x="1547664" y="2852936"/>
            <a:ext cx="6048672" cy="2952328"/>
          </a:xfrm>
        </p:spPr>
        <p:txBody>
          <a:bodyPr>
            <a:normAutofit/>
          </a:bodyPr>
          <a:lstStyle/>
          <a:p>
            <a:pPr marL="0" indent="0">
              <a:buNone/>
            </a:pPr>
            <a:endParaRPr lang="en-AU" sz="2000" dirty="0"/>
          </a:p>
          <a:p>
            <a:endParaRPr lang="en-AU" sz="2000" dirty="0"/>
          </a:p>
          <a:p>
            <a:pPr marL="0" indent="0" algn="ctr">
              <a:buNone/>
            </a:pPr>
            <a:r>
              <a:rPr lang="en-AU" sz="2000" dirty="0"/>
              <a:t>UNSW evaluation team:</a:t>
            </a:r>
          </a:p>
          <a:p>
            <a:pPr marL="0" indent="0" algn="ctr">
              <a:buNone/>
            </a:pPr>
            <a:r>
              <a:rPr lang="en-AU" sz="2000" dirty="0"/>
              <a:t>A/Prof Joanne Bryant, A/Prof Limin Mao, </a:t>
            </a:r>
          </a:p>
          <a:p>
            <a:pPr marL="0" indent="0" algn="ctr">
              <a:buNone/>
            </a:pPr>
            <a:r>
              <a:rPr lang="en-AU" sz="2000" dirty="0"/>
              <a:t>Ms Elena Cama, Dr Rebecca Gray</a:t>
            </a:r>
          </a:p>
          <a:p>
            <a:pPr marL="0" indent="0" algn="ctr">
              <a:buNone/>
            </a:pPr>
            <a:endParaRPr lang="en-AU" sz="2000" dirty="0"/>
          </a:p>
          <a:p>
            <a:pPr marL="0" indent="0" algn="ctr">
              <a:buNone/>
            </a:pPr>
            <a:r>
              <a:rPr lang="en-AU" sz="2000" dirty="0"/>
              <a:t>Centre for Social Research in Health</a:t>
            </a:r>
          </a:p>
        </p:txBody>
      </p:sp>
    </p:spTree>
    <p:extLst>
      <p:ext uri="{BB962C8B-B14F-4D97-AF65-F5344CB8AC3E}">
        <p14:creationId xmlns:p14="http://schemas.microsoft.com/office/powerpoint/2010/main" val="3995024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A5B71-368E-4445-945D-CDAA4491F4CB}"/>
              </a:ext>
            </a:extLst>
          </p:cNvPr>
          <p:cNvSpPr>
            <a:spLocks noGrp="1"/>
          </p:cNvSpPr>
          <p:nvPr>
            <p:ph type="title"/>
          </p:nvPr>
        </p:nvSpPr>
        <p:spPr>
          <a:xfrm>
            <a:off x="323528" y="260648"/>
            <a:ext cx="8229600" cy="576064"/>
          </a:xfrm>
        </p:spPr>
        <p:txBody>
          <a:bodyPr/>
          <a:lstStyle/>
          <a:p>
            <a:r>
              <a:rPr lang="en-US" dirty="0"/>
              <a:t>Types of activities undertaken, attenders</a:t>
            </a:r>
            <a:endParaRPr lang="en-AU" dirty="0"/>
          </a:p>
        </p:txBody>
      </p:sp>
      <p:graphicFrame>
        <p:nvGraphicFramePr>
          <p:cNvPr id="4" name="Table 4">
            <a:extLst>
              <a:ext uri="{FF2B5EF4-FFF2-40B4-BE49-F238E27FC236}">
                <a16:creationId xmlns:a16="http://schemas.microsoft.com/office/drawing/2014/main" id="{0735C40B-DFE0-4B75-A4A4-8F2BA67881FA}"/>
              </a:ext>
            </a:extLst>
          </p:cNvPr>
          <p:cNvGraphicFramePr>
            <a:graphicFrameLocks noGrp="1"/>
          </p:cNvGraphicFramePr>
          <p:nvPr>
            <p:ph idx="1"/>
            <p:extLst>
              <p:ext uri="{D42A27DB-BD31-4B8C-83A1-F6EECF244321}">
                <p14:modId xmlns:p14="http://schemas.microsoft.com/office/powerpoint/2010/main" val="2847438052"/>
              </p:ext>
            </p:extLst>
          </p:nvPr>
        </p:nvGraphicFramePr>
        <p:xfrm>
          <a:off x="323528" y="1052736"/>
          <a:ext cx="8568952" cy="4863016"/>
        </p:xfrm>
        <a:graphic>
          <a:graphicData uri="http://schemas.openxmlformats.org/drawingml/2006/table">
            <a:tbl>
              <a:tblPr firstRow="1" bandRow="1">
                <a:tableStyleId>{68D230F3-CF80-4859-8CE7-A43EE81993B5}</a:tableStyleId>
              </a:tblPr>
              <a:tblGrid>
                <a:gridCol w="4284476">
                  <a:extLst>
                    <a:ext uri="{9D8B030D-6E8A-4147-A177-3AD203B41FA5}">
                      <a16:colId xmlns:a16="http://schemas.microsoft.com/office/drawing/2014/main" val="4107066798"/>
                    </a:ext>
                  </a:extLst>
                </a:gridCol>
                <a:gridCol w="4284476">
                  <a:extLst>
                    <a:ext uri="{9D8B030D-6E8A-4147-A177-3AD203B41FA5}">
                      <a16:colId xmlns:a16="http://schemas.microsoft.com/office/drawing/2014/main" val="3599491903"/>
                    </a:ext>
                  </a:extLst>
                </a:gridCol>
              </a:tblGrid>
              <a:tr h="265360">
                <a:tc>
                  <a:txBody>
                    <a:bodyPr/>
                    <a:lstStyle/>
                    <a:p>
                      <a:pPr marL="0">
                        <a:lnSpc>
                          <a:spcPct val="100000"/>
                        </a:lnSpc>
                        <a:spcAft>
                          <a:spcPts val="0"/>
                        </a:spcAft>
                      </a:pPr>
                      <a:r>
                        <a:rPr lang="en-US" sz="1400" b="0" baseline="0" dirty="0">
                          <a:effectLst/>
                        </a:rPr>
                        <a:t>G</a:t>
                      </a:r>
                      <a:r>
                        <a:rPr lang="en-AU" sz="1400" b="0" baseline="0" dirty="0" err="1">
                          <a:effectLst/>
                        </a:rPr>
                        <a:t>eneral</a:t>
                      </a:r>
                      <a:r>
                        <a:rPr lang="en-AU" sz="1400" b="0" baseline="0" dirty="0">
                          <a:effectLst/>
                        </a:rPr>
                        <a:t> activities</a:t>
                      </a:r>
                      <a:endParaRPr lang="en-AU" sz="1400" b="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marL="0" algn="ctr">
                        <a:lnSpc>
                          <a:spcPct val="100000"/>
                        </a:lnSpc>
                        <a:spcAft>
                          <a:spcPts val="0"/>
                        </a:spcAft>
                      </a:pPr>
                      <a:r>
                        <a:rPr lang="en-AU" sz="1400" baseline="0" dirty="0">
                          <a:effectLst/>
                        </a:rPr>
                        <a:t>N (%)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88087566"/>
                  </a:ext>
                </a:extLst>
              </a:tr>
              <a:tr h="265360">
                <a:tc>
                  <a:txBody>
                    <a:bodyPr/>
                    <a:lstStyle/>
                    <a:p>
                      <a:pPr marL="0">
                        <a:lnSpc>
                          <a:spcPct val="100000"/>
                        </a:lnSpc>
                        <a:spcAft>
                          <a:spcPts val="0"/>
                        </a:spcAft>
                      </a:pPr>
                      <a:r>
                        <a:rPr lang="en-AU" sz="1400" baseline="0" dirty="0">
                          <a:effectLst/>
                        </a:rPr>
                        <a:t>Hang out with friends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mpd="sng">
                      <a:noFill/>
                    </a:lnT>
                    <a:noFill/>
                  </a:tcPr>
                </a:tc>
                <a:tc>
                  <a:txBody>
                    <a:bodyPr/>
                    <a:lstStyle/>
                    <a:p>
                      <a:pPr marL="0" algn="ctr">
                        <a:lnSpc>
                          <a:spcPct val="100000"/>
                        </a:lnSpc>
                        <a:spcAft>
                          <a:spcPts val="0"/>
                        </a:spcAft>
                      </a:pPr>
                      <a:r>
                        <a:rPr lang="en-AU" sz="1400" baseline="0" dirty="0">
                          <a:effectLst/>
                        </a:rPr>
                        <a:t>48 (89)</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mpd="sng">
                      <a:noFill/>
                    </a:lnT>
                    <a:noFill/>
                  </a:tcPr>
                </a:tc>
                <a:extLst>
                  <a:ext uri="{0D108BD9-81ED-4DB2-BD59-A6C34878D82A}">
                    <a16:rowId xmlns:a16="http://schemas.microsoft.com/office/drawing/2014/main" val="2721258274"/>
                  </a:ext>
                </a:extLst>
              </a:tr>
              <a:tr h="265360">
                <a:tc>
                  <a:txBody>
                    <a:bodyPr/>
                    <a:lstStyle/>
                    <a:p>
                      <a:pPr marL="0">
                        <a:lnSpc>
                          <a:spcPct val="100000"/>
                        </a:lnSpc>
                        <a:spcAft>
                          <a:spcPts val="0"/>
                        </a:spcAft>
                      </a:pPr>
                      <a:r>
                        <a:rPr lang="en-AU" sz="1400" baseline="0" dirty="0">
                          <a:effectLst/>
                        </a:rPr>
                        <a:t>Hang out with staff</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24 (40)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477961157"/>
                  </a:ext>
                </a:extLst>
              </a:tr>
              <a:tr h="265360">
                <a:tc>
                  <a:txBody>
                    <a:bodyPr/>
                    <a:lstStyle/>
                    <a:p>
                      <a:pPr marL="0">
                        <a:lnSpc>
                          <a:spcPct val="100000"/>
                        </a:lnSpc>
                        <a:spcAft>
                          <a:spcPts val="0"/>
                        </a:spcAft>
                      </a:pPr>
                      <a:r>
                        <a:rPr lang="en-AU" sz="1400" baseline="0" dirty="0">
                          <a:effectLst/>
                        </a:rPr>
                        <a:t>Use computers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29 (48)</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933763870"/>
                  </a:ext>
                </a:extLst>
              </a:tr>
              <a:tr h="216982">
                <a:tc>
                  <a:txBody>
                    <a:bodyPr/>
                    <a:lstStyle/>
                    <a:p>
                      <a:pPr marL="0">
                        <a:lnSpc>
                          <a:spcPct val="100000"/>
                        </a:lnSpc>
                        <a:spcAft>
                          <a:spcPts val="0"/>
                        </a:spcAft>
                      </a:pPr>
                      <a:r>
                        <a:rPr lang="en-AU" sz="1400" baseline="0" dirty="0">
                          <a:effectLst/>
                        </a:rPr>
                        <a:t>Taken food package home</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10 (17)</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63412038"/>
                  </a:ext>
                </a:extLst>
              </a:tr>
              <a:tr h="265360">
                <a:tc>
                  <a:txBody>
                    <a:bodyPr/>
                    <a:lstStyle/>
                    <a:p>
                      <a:pPr marL="0">
                        <a:lnSpc>
                          <a:spcPct val="100000"/>
                        </a:lnSpc>
                        <a:spcAft>
                          <a:spcPts val="0"/>
                        </a:spcAft>
                      </a:pPr>
                      <a:r>
                        <a:rPr lang="en-AU" sz="1400" baseline="0" dirty="0">
                          <a:effectLst/>
                        </a:rPr>
                        <a:t>Counselling</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4973610"/>
                  </a:ext>
                </a:extLst>
              </a:tr>
              <a:tr h="328426">
                <a:tc>
                  <a:txBody>
                    <a:bodyPr/>
                    <a:lstStyle/>
                    <a:p>
                      <a:pPr marL="0">
                        <a:lnSpc>
                          <a:spcPct val="100000"/>
                        </a:lnSpc>
                        <a:spcAft>
                          <a:spcPts val="0"/>
                        </a:spcAft>
                      </a:pPr>
                      <a:r>
                        <a:rPr lang="en-AU" sz="1400" baseline="0" dirty="0">
                          <a:effectLst/>
                        </a:rPr>
                        <a:t>Talk to counsellors about my use of alcohol or drugs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marL="0" algn="ctr">
                        <a:lnSpc>
                          <a:spcPct val="100000"/>
                        </a:lnSpc>
                        <a:spcAft>
                          <a:spcPts val="0"/>
                        </a:spcAft>
                      </a:pPr>
                      <a:r>
                        <a:rPr lang="en-AU" sz="1400" baseline="0" dirty="0">
                          <a:effectLst/>
                        </a:rPr>
                        <a:t>5 (8)</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933581091"/>
                  </a:ext>
                </a:extLst>
              </a:tr>
              <a:tr h="265360">
                <a:tc>
                  <a:txBody>
                    <a:bodyPr/>
                    <a:lstStyle/>
                    <a:p>
                      <a:pPr marL="0">
                        <a:lnSpc>
                          <a:spcPct val="100000"/>
                        </a:lnSpc>
                        <a:spcAft>
                          <a:spcPts val="0"/>
                        </a:spcAft>
                      </a:pPr>
                      <a:r>
                        <a:rPr lang="en-AU" sz="1400" baseline="0" dirty="0">
                          <a:effectLst/>
                        </a:rPr>
                        <a:t>Talk to counsellors about my mental health</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algn="ctr">
                        <a:lnSpc>
                          <a:spcPct val="100000"/>
                        </a:lnSpc>
                        <a:spcAft>
                          <a:spcPts val="0"/>
                        </a:spcAft>
                      </a:pPr>
                      <a:r>
                        <a:rPr lang="en-AU" sz="1400" baseline="0" dirty="0">
                          <a:effectLst/>
                        </a:rPr>
                        <a:t>8 (13)</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879975240"/>
                  </a:ext>
                </a:extLst>
              </a:tr>
              <a:tr h="265360">
                <a:tc>
                  <a:txBody>
                    <a:bodyPr/>
                    <a:lstStyle/>
                    <a:p>
                      <a:pPr marL="0">
                        <a:lnSpc>
                          <a:spcPct val="100000"/>
                        </a:lnSpc>
                        <a:spcAft>
                          <a:spcPts val="0"/>
                        </a:spcAft>
                      </a:pPr>
                      <a:r>
                        <a:rPr lang="en-AU" sz="1400" baseline="0" dirty="0">
                          <a:effectLst/>
                        </a:rPr>
                        <a:t>Workshops and 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67960855"/>
                  </a:ext>
                </a:extLst>
              </a:tr>
              <a:tr h="265360">
                <a:tc>
                  <a:txBody>
                    <a:bodyPr/>
                    <a:lstStyle/>
                    <a:p>
                      <a:pPr marL="0">
                        <a:lnSpc>
                          <a:spcPct val="100000"/>
                        </a:lnSpc>
                        <a:spcAft>
                          <a:spcPts val="0"/>
                        </a:spcAft>
                      </a:pPr>
                      <a:r>
                        <a:rPr lang="en-AU" sz="1400" baseline="0" dirty="0">
                          <a:effectLst/>
                        </a:rPr>
                        <a:t>Music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15 (25)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86604734"/>
                  </a:ext>
                </a:extLst>
              </a:tr>
              <a:tr h="265360">
                <a:tc>
                  <a:txBody>
                    <a:bodyPr/>
                    <a:lstStyle/>
                    <a:p>
                      <a:pPr marL="0">
                        <a:lnSpc>
                          <a:spcPct val="100000"/>
                        </a:lnSpc>
                        <a:spcAft>
                          <a:spcPts val="0"/>
                        </a:spcAft>
                      </a:pPr>
                      <a:r>
                        <a:rPr lang="en-AU" sz="1400" baseline="0" dirty="0">
                          <a:effectLst/>
                        </a:rPr>
                        <a:t>Dance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15 (25)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726392950"/>
                  </a:ext>
                </a:extLst>
              </a:tr>
              <a:tr h="265360">
                <a:tc>
                  <a:txBody>
                    <a:bodyPr/>
                    <a:lstStyle/>
                    <a:p>
                      <a:pPr marL="0">
                        <a:lnSpc>
                          <a:spcPct val="100000"/>
                        </a:lnSpc>
                        <a:spcAft>
                          <a:spcPts val="0"/>
                        </a:spcAft>
                      </a:pPr>
                      <a:r>
                        <a:rPr lang="en-AU" sz="1400" baseline="0" dirty="0">
                          <a:effectLst/>
                        </a:rPr>
                        <a:t>Art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6 (10)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110209043"/>
                  </a:ext>
                </a:extLst>
              </a:tr>
              <a:tr h="265360">
                <a:tc>
                  <a:txBody>
                    <a:bodyPr/>
                    <a:lstStyle/>
                    <a:p>
                      <a:pPr marL="0">
                        <a:lnSpc>
                          <a:spcPct val="100000"/>
                        </a:lnSpc>
                        <a:spcAft>
                          <a:spcPts val="0"/>
                        </a:spcAft>
                      </a:pPr>
                      <a:r>
                        <a:rPr lang="en-AU" sz="1400" baseline="0" dirty="0">
                          <a:effectLst/>
                        </a:rPr>
                        <a:t>Cooking/food preparation 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8 (13)</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63011728"/>
                  </a:ext>
                </a:extLst>
              </a:tr>
              <a:tr h="265360">
                <a:tc>
                  <a:txBody>
                    <a:bodyPr/>
                    <a:lstStyle/>
                    <a:p>
                      <a:pPr marL="0">
                        <a:lnSpc>
                          <a:spcPct val="100000"/>
                        </a:lnSpc>
                        <a:spcAft>
                          <a:spcPts val="0"/>
                        </a:spcAft>
                      </a:pPr>
                      <a:r>
                        <a:rPr lang="en-AU" sz="1400" baseline="0" dirty="0">
                          <a:effectLst/>
                        </a:rPr>
                        <a:t>Help from staff</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1494876784"/>
                  </a:ext>
                </a:extLst>
              </a:tr>
              <a:tr h="433964">
                <a:tc>
                  <a:txBody>
                    <a:bodyPr/>
                    <a:lstStyle/>
                    <a:p>
                      <a:pPr marL="0">
                        <a:lnSpc>
                          <a:spcPct val="100000"/>
                        </a:lnSpc>
                        <a:spcAft>
                          <a:spcPts val="0"/>
                        </a:spcAft>
                      </a:pPr>
                      <a:r>
                        <a:rPr lang="en-AU" sz="1400" baseline="0" dirty="0">
                          <a:effectLst/>
                        </a:rPr>
                        <a:t>Talked to staff about other services (e.g. doctors, employment)</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9 (15)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12758931"/>
                  </a:ext>
                </a:extLst>
              </a:tr>
              <a:tr h="265360">
                <a:tc>
                  <a:txBody>
                    <a:bodyPr/>
                    <a:lstStyle/>
                    <a:p>
                      <a:pPr marL="0">
                        <a:lnSpc>
                          <a:spcPct val="100000"/>
                        </a:lnSpc>
                        <a:spcAft>
                          <a:spcPts val="0"/>
                        </a:spcAft>
                      </a:pPr>
                      <a:r>
                        <a:rPr lang="en-AU" sz="1400" baseline="0">
                          <a:effectLst/>
                        </a:rPr>
                        <a:t>Talk to staff about school, TAFE, uni or jobs</a:t>
                      </a:r>
                      <a:endParaRPr lang="en-AU" sz="1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6 (10)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30476565"/>
                  </a:ext>
                </a:extLst>
              </a:tr>
              <a:tr h="433964">
                <a:tc>
                  <a:txBody>
                    <a:bodyPr/>
                    <a:lstStyle/>
                    <a:p>
                      <a:pPr marL="0">
                        <a:lnSpc>
                          <a:spcPct val="100000"/>
                        </a:lnSpc>
                        <a:spcAft>
                          <a:spcPts val="0"/>
                        </a:spcAft>
                      </a:pPr>
                      <a:r>
                        <a:rPr lang="en-AU" sz="1400" baseline="0">
                          <a:effectLst/>
                        </a:rPr>
                        <a:t>Talk to staff about other issues or problems in my life</a:t>
                      </a:r>
                      <a:endParaRPr lang="en-AU" sz="1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10 (17)</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0229382"/>
                  </a:ext>
                </a:extLst>
              </a:tr>
            </a:tbl>
          </a:graphicData>
        </a:graphic>
      </p:graphicFrame>
    </p:spTree>
    <p:extLst>
      <p:ext uri="{BB962C8B-B14F-4D97-AF65-F5344CB8AC3E}">
        <p14:creationId xmlns:p14="http://schemas.microsoft.com/office/powerpoint/2010/main" val="3171134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F0C5-8C7D-4A5E-B809-8904D9169954}"/>
              </a:ext>
            </a:extLst>
          </p:cNvPr>
          <p:cNvSpPr>
            <a:spLocks noGrp="1"/>
          </p:cNvSpPr>
          <p:nvPr>
            <p:ph type="title"/>
          </p:nvPr>
        </p:nvSpPr>
        <p:spPr>
          <a:xfrm>
            <a:off x="457200" y="476672"/>
            <a:ext cx="8229600" cy="1872208"/>
          </a:xfrm>
        </p:spPr>
        <p:txBody>
          <a:bodyPr>
            <a:normAutofit fontScale="90000"/>
          </a:bodyPr>
          <a:lstStyle/>
          <a:p>
            <a:r>
              <a:rPr lang="en-US" b="1" i="1" dirty="0"/>
              <a:t>Finding 2: </a:t>
            </a:r>
            <a:r>
              <a:rPr lang="en-US" dirty="0"/>
              <a:t>Among new entrants, no measurable decreases in psychological distress, criminal contact or problematic substance use over 6 months</a:t>
            </a:r>
            <a:br>
              <a:rPr lang="en-US" dirty="0"/>
            </a:br>
            <a:endParaRPr lang="en-AU" dirty="0"/>
          </a:p>
        </p:txBody>
      </p:sp>
      <p:graphicFrame>
        <p:nvGraphicFramePr>
          <p:cNvPr id="4" name="Table 4">
            <a:extLst>
              <a:ext uri="{FF2B5EF4-FFF2-40B4-BE49-F238E27FC236}">
                <a16:creationId xmlns:a16="http://schemas.microsoft.com/office/drawing/2014/main" id="{6A41E55A-C3C5-48B6-98CC-52B4267E3A19}"/>
              </a:ext>
            </a:extLst>
          </p:cNvPr>
          <p:cNvGraphicFramePr>
            <a:graphicFrameLocks noGrp="1"/>
          </p:cNvGraphicFramePr>
          <p:nvPr>
            <p:ph idx="1"/>
            <p:extLst>
              <p:ext uri="{D42A27DB-BD31-4B8C-83A1-F6EECF244321}">
                <p14:modId xmlns:p14="http://schemas.microsoft.com/office/powerpoint/2010/main" val="4083993841"/>
              </p:ext>
            </p:extLst>
          </p:nvPr>
        </p:nvGraphicFramePr>
        <p:xfrm>
          <a:off x="644979" y="2084601"/>
          <a:ext cx="7854042" cy="3936683"/>
        </p:xfrm>
        <a:graphic>
          <a:graphicData uri="http://schemas.openxmlformats.org/drawingml/2006/table">
            <a:tbl>
              <a:tblPr firstRow="1" bandRow="1">
                <a:tableStyleId>{68D230F3-CF80-4859-8CE7-A43EE81993B5}</a:tableStyleId>
              </a:tblPr>
              <a:tblGrid>
                <a:gridCol w="2618014">
                  <a:extLst>
                    <a:ext uri="{9D8B030D-6E8A-4147-A177-3AD203B41FA5}">
                      <a16:colId xmlns:a16="http://schemas.microsoft.com/office/drawing/2014/main" val="875934929"/>
                    </a:ext>
                  </a:extLst>
                </a:gridCol>
                <a:gridCol w="2618014">
                  <a:extLst>
                    <a:ext uri="{9D8B030D-6E8A-4147-A177-3AD203B41FA5}">
                      <a16:colId xmlns:a16="http://schemas.microsoft.com/office/drawing/2014/main" val="2885195731"/>
                    </a:ext>
                  </a:extLst>
                </a:gridCol>
                <a:gridCol w="2618014">
                  <a:extLst>
                    <a:ext uri="{9D8B030D-6E8A-4147-A177-3AD203B41FA5}">
                      <a16:colId xmlns:a16="http://schemas.microsoft.com/office/drawing/2014/main" val="3902537712"/>
                    </a:ext>
                  </a:extLst>
                </a:gridCol>
              </a:tblGrid>
              <a:tr h="632278">
                <a:tc>
                  <a:txBody>
                    <a:bodyPr/>
                    <a:lstStyle/>
                    <a:p>
                      <a:pPr>
                        <a:lnSpc>
                          <a:spcPct val="107000"/>
                        </a:lnSpc>
                        <a:spcAft>
                          <a:spcPts val="0"/>
                        </a:spcAft>
                      </a:pPr>
                      <a:r>
                        <a:rPr lang="en-AU" sz="1400" dirty="0">
                          <a:effectLst/>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Attended</a:t>
                      </a:r>
                    </a:p>
                    <a:p>
                      <a:pPr algn="ctr">
                        <a:lnSpc>
                          <a:spcPct val="107000"/>
                        </a:lnSpc>
                        <a:spcAft>
                          <a:spcPts val="0"/>
                        </a:spcAft>
                      </a:pPr>
                      <a:r>
                        <a:rPr lang="en-AU" sz="1400" dirty="0">
                          <a:effectLst/>
                        </a:rPr>
                        <a:t>(n=60)</a:t>
                      </a:r>
                    </a:p>
                    <a:p>
                      <a:pPr algn="ctr">
                        <a:lnSpc>
                          <a:spcPct val="107000"/>
                        </a:lnSpc>
                        <a:spcAft>
                          <a:spcPts val="0"/>
                        </a:spcAft>
                      </a:pPr>
                      <a:r>
                        <a:rPr lang="en-AU" sz="1400" dirty="0">
                          <a:effectLst/>
                        </a:rPr>
                        <a:t>Mean (SD), range</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Did not attend</a:t>
                      </a:r>
                    </a:p>
                    <a:p>
                      <a:pPr algn="ctr">
                        <a:lnSpc>
                          <a:spcPct val="107000"/>
                        </a:lnSpc>
                        <a:spcAft>
                          <a:spcPts val="0"/>
                        </a:spcAft>
                      </a:pPr>
                      <a:r>
                        <a:rPr lang="en-AU" sz="1400" dirty="0">
                          <a:effectLst/>
                        </a:rPr>
                        <a:t> (n=35)</a:t>
                      </a:r>
                    </a:p>
                    <a:p>
                      <a:pPr algn="ctr">
                        <a:lnSpc>
                          <a:spcPct val="107000"/>
                        </a:lnSpc>
                        <a:spcAft>
                          <a:spcPts val="0"/>
                        </a:spcAft>
                      </a:pPr>
                      <a:r>
                        <a:rPr lang="en-AU" sz="1400" dirty="0">
                          <a:effectLst/>
                        </a:rPr>
                        <a:t>Mean (SD), range</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9080278"/>
                  </a:ext>
                </a:extLst>
              </a:tr>
              <a:tr h="203564">
                <a:tc>
                  <a:txBody>
                    <a:bodyPr/>
                    <a:lstStyle/>
                    <a:p>
                      <a:pPr>
                        <a:lnSpc>
                          <a:spcPct val="107000"/>
                        </a:lnSpc>
                        <a:spcAft>
                          <a:spcPts val="0"/>
                        </a:spcAft>
                      </a:pPr>
                      <a:r>
                        <a:rPr lang="en-AU" sz="1400" b="1" dirty="0">
                          <a:effectLst/>
                        </a:rPr>
                        <a:t>Psychological distress</a:t>
                      </a:r>
                      <a:endParaRPr lang="en-A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9701814"/>
                  </a:ext>
                </a:extLst>
              </a:tr>
              <a:tr h="203564">
                <a:tc>
                  <a:txBody>
                    <a:bodyPr/>
                    <a:lstStyle/>
                    <a:p>
                      <a:pPr>
                        <a:lnSpc>
                          <a:spcPct val="107000"/>
                        </a:lnSpc>
                        <a:spcAft>
                          <a:spcPts val="0"/>
                        </a:spcAft>
                      </a:pPr>
                      <a:r>
                        <a:rPr lang="en-AU" sz="1400">
                          <a:effectLst/>
                        </a:rPr>
                        <a:t>Baseline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15.60 (6.07), 6-30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15.06 (5.69), 6-25</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7076813"/>
                  </a:ext>
                </a:extLst>
              </a:tr>
              <a:tr h="203564">
                <a:tc>
                  <a:txBody>
                    <a:bodyPr/>
                    <a:lstStyle/>
                    <a:p>
                      <a:pPr>
                        <a:lnSpc>
                          <a:spcPct val="107000"/>
                        </a:lnSpc>
                        <a:spcAft>
                          <a:spcPts val="0"/>
                        </a:spcAft>
                      </a:pPr>
                      <a:r>
                        <a:rPr lang="en-US" sz="1400" dirty="0">
                          <a:effectLst/>
                        </a:rPr>
                        <a:t>Six</a:t>
                      </a:r>
                      <a:r>
                        <a:rPr lang="en-AU" sz="1400" dirty="0">
                          <a:effectLst/>
                        </a:rPr>
                        <a:t> month FU</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14.73 (6.21), 6-30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15.74 (5.67), 6-27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1601915"/>
                  </a:ext>
                </a:extLst>
              </a:tr>
              <a:tr h="203564">
                <a:tc>
                  <a:txBody>
                    <a:bodyPr/>
                    <a:lstStyle/>
                    <a:p>
                      <a:pPr>
                        <a:lnSpc>
                          <a:spcPct val="107000"/>
                        </a:lnSpc>
                        <a:spcAft>
                          <a:spcPts val="0"/>
                        </a:spcAft>
                      </a:pPr>
                      <a:r>
                        <a:rPr lang="en-AU" sz="1400">
                          <a:effectLst/>
                        </a:rPr>
                        <a:t>p value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NS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8289091"/>
                  </a:ext>
                </a:extLst>
              </a:tr>
              <a:tr h="203564">
                <a:tc>
                  <a:txBody>
                    <a:bodyPr/>
                    <a:lstStyle/>
                    <a:p>
                      <a:pPr>
                        <a:lnSpc>
                          <a:spcPct val="107000"/>
                        </a:lnSpc>
                        <a:spcAft>
                          <a:spcPts val="0"/>
                        </a:spcAft>
                      </a:pPr>
                      <a:r>
                        <a:rPr lang="en-AU" sz="1400">
                          <a:effectLst/>
                        </a:rPr>
                        <a:t>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4946966"/>
                  </a:ext>
                </a:extLst>
              </a:tr>
              <a:tr h="203564">
                <a:tc>
                  <a:txBody>
                    <a:bodyPr/>
                    <a:lstStyle/>
                    <a:p>
                      <a:pPr>
                        <a:lnSpc>
                          <a:spcPct val="107000"/>
                        </a:lnSpc>
                        <a:spcAft>
                          <a:spcPts val="0"/>
                        </a:spcAft>
                      </a:pPr>
                      <a:r>
                        <a:rPr lang="en-AU" sz="1400" b="1" dirty="0">
                          <a:effectLst/>
                        </a:rPr>
                        <a:t>Recent crime (cumulative)</a:t>
                      </a:r>
                      <a:endParaRPr lang="en-A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2045260"/>
                  </a:ext>
                </a:extLst>
              </a:tr>
              <a:tr h="203564">
                <a:tc>
                  <a:txBody>
                    <a:bodyPr/>
                    <a:lstStyle/>
                    <a:p>
                      <a:pPr>
                        <a:lnSpc>
                          <a:spcPct val="107000"/>
                        </a:lnSpc>
                        <a:spcAft>
                          <a:spcPts val="0"/>
                        </a:spcAft>
                      </a:pPr>
                      <a:r>
                        <a:rPr lang="en-AU" sz="1400">
                          <a:effectLst/>
                        </a:rPr>
                        <a:t>Baseline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0.83 (1.79), 0-8</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1.06 (1.51), 0-5</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7847668"/>
                  </a:ext>
                </a:extLst>
              </a:tr>
              <a:tr h="203564">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dirty="0">
                          <a:effectLst/>
                        </a:rPr>
                        <a:t>Six</a:t>
                      </a:r>
                      <a:r>
                        <a:rPr lang="en-AU" sz="1400" dirty="0">
                          <a:effectLst/>
                        </a:rPr>
                        <a:t> month FU</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0.62 (1.26), 0-6</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0.37 (0.77), 0-4</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7806655"/>
                  </a:ext>
                </a:extLst>
              </a:tr>
              <a:tr h="203564">
                <a:tc>
                  <a:txBody>
                    <a:bodyPr/>
                    <a:lstStyle/>
                    <a:p>
                      <a:pPr>
                        <a:lnSpc>
                          <a:spcPct val="107000"/>
                        </a:lnSpc>
                        <a:spcAft>
                          <a:spcPts val="0"/>
                        </a:spcAft>
                      </a:pPr>
                      <a:r>
                        <a:rPr lang="en-AU" sz="1400">
                          <a:effectLst/>
                        </a:rPr>
                        <a:t>p value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NS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1389314"/>
                  </a:ext>
                </a:extLst>
              </a:tr>
              <a:tr h="203564">
                <a:tc>
                  <a:txBody>
                    <a:bodyPr/>
                    <a:lstStyle/>
                    <a:p>
                      <a:pPr>
                        <a:lnSpc>
                          <a:spcPct val="107000"/>
                        </a:lnSpc>
                        <a:spcAft>
                          <a:spcPts val="0"/>
                        </a:spcAft>
                      </a:pPr>
                      <a:r>
                        <a:rPr lang="en-AU" sz="1400">
                          <a:effectLst/>
                        </a:rPr>
                        <a:t>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2652868"/>
                  </a:ext>
                </a:extLst>
              </a:tr>
              <a:tr h="417922">
                <a:tc>
                  <a:txBody>
                    <a:bodyPr/>
                    <a:lstStyle/>
                    <a:p>
                      <a:pPr>
                        <a:lnSpc>
                          <a:spcPct val="107000"/>
                        </a:lnSpc>
                        <a:spcAft>
                          <a:spcPts val="0"/>
                        </a:spcAft>
                      </a:pPr>
                      <a:r>
                        <a:rPr lang="en-AU" sz="1400" b="1" dirty="0">
                          <a:effectLst/>
                        </a:rPr>
                        <a:t>Any drug of concern (vs no drug of concern)</a:t>
                      </a:r>
                      <a:endParaRPr lang="en-A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3644031"/>
                  </a:ext>
                </a:extLst>
              </a:tr>
              <a:tr h="203564">
                <a:tc>
                  <a:txBody>
                    <a:bodyPr/>
                    <a:lstStyle/>
                    <a:p>
                      <a:pPr>
                        <a:lnSpc>
                          <a:spcPct val="107000"/>
                        </a:lnSpc>
                        <a:spcAft>
                          <a:spcPts val="0"/>
                        </a:spcAft>
                      </a:pPr>
                      <a:r>
                        <a:rPr lang="en-AU" sz="1400">
                          <a:effectLst/>
                        </a:rPr>
                        <a:t>Baseline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28 (47)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10 (29)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1317968"/>
                  </a:ext>
                </a:extLst>
              </a:tr>
              <a:tr h="203564">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dirty="0">
                          <a:effectLst/>
                        </a:rPr>
                        <a:t>Six</a:t>
                      </a:r>
                      <a:r>
                        <a:rPr lang="en-AU" sz="1400" dirty="0">
                          <a:effectLst/>
                        </a:rPr>
                        <a:t> month FU</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23 (38)</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10 (29)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4944936"/>
                  </a:ext>
                </a:extLst>
              </a:tr>
              <a:tr h="203564">
                <a:tc>
                  <a:txBody>
                    <a:bodyPr/>
                    <a:lstStyle/>
                    <a:p>
                      <a:pPr>
                        <a:lnSpc>
                          <a:spcPct val="107000"/>
                        </a:lnSpc>
                        <a:spcAft>
                          <a:spcPts val="0"/>
                        </a:spcAft>
                      </a:pPr>
                      <a:r>
                        <a:rPr lang="en-AU" sz="1400">
                          <a:effectLst/>
                        </a:rPr>
                        <a:t>p value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NS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9198392"/>
                  </a:ext>
                </a:extLst>
              </a:tr>
            </a:tbl>
          </a:graphicData>
        </a:graphic>
      </p:graphicFrame>
    </p:spTree>
    <p:extLst>
      <p:ext uri="{BB962C8B-B14F-4D97-AF65-F5344CB8AC3E}">
        <p14:creationId xmlns:p14="http://schemas.microsoft.com/office/powerpoint/2010/main" val="1942433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0B2CC-28DB-474A-BA1A-47D401E80902}"/>
              </a:ext>
            </a:extLst>
          </p:cNvPr>
          <p:cNvSpPr>
            <a:spLocks noGrp="1"/>
          </p:cNvSpPr>
          <p:nvPr>
            <p:ph type="title"/>
          </p:nvPr>
        </p:nvSpPr>
        <p:spPr/>
        <p:txBody>
          <a:bodyPr>
            <a:normAutofit fontScale="90000"/>
          </a:bodyPr>
          <a:lstStyle/>
          <a:p>
            <a:r>
              <a:rPr lang="en-US" b="1" i="1" dirty="0"/>
              <a:t>Finding 3: </a:t>
            </a:r>
            <a:r>
              <a:rPr lang="en-US" dirty="0"/>
              <a:t>Program data reveal those who take part in therapeutic counselling achieve significant improvements</a:t>
            </a:r>
            <a:br>
              <a:rPr lang="en-AU" dirty="0"/>
            </a:br>
            <a:endParaRPr lang="en-AU" dirty="0"/>
          </a:p>
        </p:txBody>
      </p:sp>
      <p:graphicFrame>
        <p:nvGraphicFramePr>
          <p:cNvPr id="5" name="Chart 4">
            <a:extLst>
              <a:ext uri="{FF2B5EF4-FFF2-40B4-BE49-F238E27FC236}">
                <a16:creationId xmlns:a16="http://schemas.microsoft.com/office/drawing/2014/main" id="{B128F189-EC2A-4151-A798-245031A11C38}"/>
              </a:ext>
            </a:extLst>
          </p:cNvPr>
          <p:cNvGraphicFramePr/>
          <p:nvPr>
            <p:extLst>
              <p:ext uri="{D42A27DB-BD31-4B8C-83A1-F6EECF244321}">
                <p14:modId xmlns:p14="http://schemas.microsoft.com/office/powerpoint/2010/main" val="314594649"/>
              </p:ext>
            </p:extLst>
          </p:nvPr>
        </p:nvGraphicFramePr>
        <p:xfrm>
          <a:off x="227226" y="2676364"/>
          <a:ext cx="2904614" cy="23323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DB303370-7E8C-45E6-B26D-5AF74473CF7E}"/>
              </a:ext>
            </a:extLst>
          </p:cNvPr>
          <p:cNvGraphicFramePr/>
          <p:nvPr>
            <p:extLst>
              <p:ext uri="{D42A27DB-BD31-4B8C-83A1-F6EECF244321}">
                <p14:modId xmlns:p14="http://schemas.microsoft.com/office/powerpoint/2010/main" val="2898576645"/>
              </p:ext>
            </p:extLst>
          </p:nvPr>
        </p:nvGraphicFramePr>
        <p:xfrm>
          <a:off x="6239386" y="2676363"/>
          <a:ext cx="2904614" cy="23323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BFCFDA35-6314-47DF-A9DA-FE8CF056FD51}"/>
              </a:ext>
            </a:extLst>
          </p:cNvPr>
          <p:cNvGraphicFramePr/>
          <p:nvPr>
            <p:extLst>
              <p:ext uri="{D42A27DB-BD31-4B8C-83A1-F6EECF244321}">
                <p14:modId xmlns:p14="http://schemas.microsoft.com/office/powerpoint/2010/main" val="3597306905"/>
              </p:ext>
            </p:extLst>
          </p:nvPr>
        </p:nvGraphicFramePr>
        <p:xfrm>
          <a:off x="3253957" y="2676364"/>
          <a:ext cx="2904614" cy="23323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7580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C7DEE-5665-4128-BB3E-82F28F4B54D2}"/>
              </a:ext>
            </a:extLst>
          </p:cNvPr>
          <p:cNvSpPr>
            <a:spLocks noGrp="1"/>
          </p:cNvSpPr>
          <p:nvPr>
            <p:ph type="title"/>
          </p:nvPr>
        </p:nvSpPr>
        <p:spPr>
          <a:xfrm>
            <a:off x="457200" y="476672"/>
            <a:ext cx="8229600" cy="1008112"/>
          </a:xfrm>
        </p:spPr>
        <p:txBody>
          <a:bodyPr>
            <a:normAutofit fontScale="90000"/>
          </a:bodyPr>
          <a:lstStyle/>
          <a:p>
            <a:r>
              <a:rPr lang="en-US" b="1" i="1" dirty="0"/>
              <a:t>Finding 4: </a:t>
            </a:r>
            <a:r>
              <a:rPr lang="en-US" dirty="0"/>
              <a:t>Primary program outcomes are seen to be about building technical, life and social skills</a:t>
            </a:r>
            <a:endParaRPr lang="en-AU" dirty="0"/>
          </a:p>
        </p:txBody>
      </p:sp>
      <p:sp>
        <p:nvSpPr>
          <p:cNvPr id="3" name="Content Placeholder 2">
            <a:extLst>
              <a:ext uri="{FF2B5EF4-FFF2-40B4-BE49-F238E27FC236}">
                <a16:creationId xmlns:a16="http://schemas.microsoft.com/office/drawing/2014/main" id="{D33736C3-D62B-4FC4-B177-363AA4BC7510}"/>
              </a:ext>
            </a:extLst>
          </p:cNvPr>
          <p:cNvSpPr>
            <a:spLocks noGrp="1"/>
          </p:cNvSpPr>
          <p:nvPr>
            <p:ph idx="1"/>
          </p:nvPr>
        </p:nvSpPr>
        <p:spPr>
          <a:xfrm>
            <a:off x="457200" y="1988840"/>
            <a:ext cx="8229600" cy="3816424"/>
          </a:xfrm>
        </p:spPr>
        <p:txBody>
          <a:bodyPr>
            <a:normAutofit/>
          </a:bodyPr>
          <a:lstStyle/>
          <a:p>
            <a:r>
              <a:rPr lang="en-AU" sz="2000" dirty="0"/>
              <a:t>program outcomes were seen by participants to be related to skill-building (technical, life and social skills) and less often about therapeutic outcomes such as mental health and substance use. </a:t>
            </a:r>
          </a:p>
          <a:p>
            <a:endParaRPr lang="en-AU" sz="2000" dirty="0"/>
          </a:p>
          <a:p>
            <a:r>
              <a:rPr lang="en-AU" sz="2000" dirty="0"/>
              <a:t>therapeutic intervention was seen to happen organically through participation in the engagement activities (music, art, dance), and not through directly linking clients to counselling services</a:t>
            </a:r>
          </a:p>
          <a:p>
            <a:endParaRPr lang="en-AU" dirty="0"/>
          </a:p>
        </p:txBody>
      </p:sp>
      <p:sp>
        <p:nvSpPr>
          <p:cNvPr id="4" name="Rectangle 3">
            <a:extLst>
              <a:ext uri="{FF2B5EF4-FFF2-40B4-BE49-F238E27FC236}">
                <a16:creationId xmlns:a16="http://schemas.microsoft.com/office/drawing/2014/main" id="{ACA888D8-98DC-4B8F-A777-1EE0A8C926C3}"/>
              </a:ext>
            </a:extLst>
          </p:cNvPr>
          <p:cNvSpPr/>
          <p:nvPr/>
        </p:nvSpPr>
        <p:spPr>
          <a:xfrm>
            <a:off x="899592" y="4653136"/>
            <a:ext cx="4824536" cy="1415772"/>
          </a:xfrm>
          <a:prstGeom prst="rect">
            <a:avLst/>
          </a:prstGeom>
          <a:solidFill>
            <a:schemeClr val="accent5">
              <a:lumMod val="20000"/>
              <a:lumOff val="80000"/>
            </a:schemeClr>
          </a:solidFill>
        </p:spPr>
        <p:txBody>
          <a:bodyPr wrap="square">
            <a:spAutoFit/>
          </a:bodyPr>
          <a:lstStyle/>
          <a:p>
            <a:r>
              <a:rPr lang="en-US" sz="1200" dirty="0"/>
              <a:t>I started making music and my cousin told me you can record here for free. I came for music, yeah […] I’ve done some counselling here but other than that, no, not really anything else. But I only get an hour per week. […] Music calms me down a lot. Helps me. It helps me express things that I can’t talk to people about. I find it hard speaking to people about my feelings, things like that. </a:t>
            </a:r>
          </a:p>
          <a:p>
            <a:r>
              <a:rPr lang="en-US" sz="1200" dirty="0"/>
              <a:t>(Jason</a:t>
            </a:r>
            <a:r>
              <a:rPr lang="en-US" sz="1400" dirty="0"/>
              <a:t>)</a:t>
            </a:r>
            <a:endParaRPr lang="en-AU" sz="1400" dirty="0"/>
          </a:p>
        </p:txBody>
      </p:sp>
    </p:spTree>
    <p:extLst>
      <p:ext uri="{BB962C8B-B14F-4D97-AF65-F5344CB8AC3E}">
        <p14:creationId xmlns:p14="http://schemas.microsoft.com/office/powerpoint/2010/main" val="3644696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8E8B3-C65F-461F-8887-CA1FB26310A0}"/>
              </a:ext>
            </a:extLst>
          </p:cNvPr>
          <p:cNvSpPr>
            <a:spLocks noGrp="1"/>
          </p:cNvSpPr>
          <p:nvPr>
            <p:ph type="title"/>
          </p:nvPr>
        </p:nvSpPr>
        <p:spPr/>
        <p:txBody>
          <a:bodyPr>
            <a:normAutofit fontScale="90000"/>
          </a:bodyPr>
          <a:lstStyle/>
          <a:p>
            <a:r>
              <a:rPr lang="en-US" b="1" i="1" dirty="0"/>
              <a:t>Finding 5</a:t>
            </a:r>
            <a:r>
              <a:rPr lang="en-US" dirty="0"/>
              <a:t>: Street Uni is highly valued by clients and is seen to work through 4 key mechanisms</a:t>
            </a:r>
            <a:endParaRPr lang="en-AU" dirty="0"/>
          </a:p>
        </p:txBody>
      </p:sp>
      <p:sp>
        <p:nvSpPr>
          <p:cNvPr id="3" name="Content Placeholder 2">
            <a:extLst>
              <a:ext uri="{FF2B5EF4-FFF2-40B4-BE49-F238E27FC236}">
                <a16:creationId xmlns:a16="http://schemas.microsoft.com/office/drawing/2014/main" id="{DA5A5414-F787-451C-8DCC-3A8CDCBEDFFD}"/>
              </a:ext>
            </a:extLst>
          </p:cNvPr>
          <p:cNvSpPr>
            <a:spLocks noGrp="1"/>
          </p:cNvSpPr>
          <p:nvPr>
            <p:ph idx="1"/>
          </p:nvPr>
        </p:nvSpPr>
        <p:spPr>
          <a:xfrm>
            <a:off x="323528" y="1752272"/>
            <a:ext cx="5482952" cy="4104456"/>
          </a:xfrm>
        </p:spPr>
        <p:txBody>
          <a:bodyPr>
            <a:normAutofit/>
          </a:bodyPr>
          <a:lstStyle/>
          <a:p>
            <a:pPr marL="457200" indent="-457200">
              <a:buFont typeface="+mj-lt"/>
              <a:buAutoNum type="arabicPeriod"/>
            </a:pPr>
            <a:r>
              <a:rPr lang="en-AU" sz="1600" dirty="0"/>
              <a:t>it provides a  safe and inclusive space for young people who often do not experience safety in their homes or in public spaces; </a:t>
            </a:r>
          </a:p>
          <a:p>
            <a:pPr marL="457200" indent="-457200">
              <a:buFont typeface="+mj-lt"/>
              <a:buAutoNum type="arabicPeriod"/>
            </a:pPr>
            <a:endParaRPr lang="en-AU" sz="1600" dirty="0"/>
          </a:p>
          <a:p>
            <a:pPr marL="457200" indent="-457200">
              <a:buFont typeface="+mj-lt"/>
              <a:buAutoNum type="arabicPeriod"/>
            </a:pPr>
            <a:r>
              <a:rPr lang="en-AU" sz="1600" dirty="0"/>
              <a:t>it provides the opportunity for young people to develop positive relationships with adult; </a:t>
            </a:r>
          </a:p>
          <a:p>
            <a:pPr marL="457200" indent="-457200">
              <a:buFont typeface="+mj-lt"/>
              <a:buAutoNum type="arabicPeriod"/>
            </a:pPr>
            <a:endParaRPr lang="en-AU" sz="1600" dirty="0"/>
          </a:p>
          <a:p>
            <a:pPr marL="457200" indent="-457200">
              <a:buFont typeface="+mj-lt"/>
              <a:buAutoNum type="arabicPeriod"/>
            </a:pPr>
            <a:r>
              <a:rPr lang="en-AU" sz="1600" dirty="0"/>
              <a:t>it offers activities that are appealing and relevant to young people, and promotes an environment in which youth culture and agency are celebrated;  </a:t>
            </a:r>
          </a:p>
          <a:p>
            <a:pPr marL="457200" indent="-457200">
              <a:buFont typeface="+mj-lt"/>
              <a:buAutoNum type="arabicPeriod"/>
            </a:pPr>
            <a:endParaRPr lang="en-AU" sz="1600" dirty="0"/>
          </a:p>
          <a:p>
            <a:pPr marL="457200" indent="-457200">
              <a:buFont typeface="+mj-lt"/>
              <a:buAutoNum type="arabicPeriod"/>
            </a:pPr>
            <a:r>
              <a:rPr lang="en-AU" sz="1600" dirty="0"/>
              <a:t>it seeks to employ these mechanisms over the long term to ensure that young people are sufficiently supported in their social, emotional, material and therapeutic needs.</a:t>
            </a:r>
          </a:p>
        </p:txBody>
      </p:sp>
      <p:sp>
        <p:nvSpPr>
          <p:cNvPr id="4" name="Content Placeholder 2">
            <a:extLst>
              <a:ext uri="{FF2B5EF4-FFF2-40B4-BE49-F238E27FC236}">
                <a16:creationId xmlns:a16="http://schemas.microsoft.com/office/drawing/2014/main" id="{94F17057-890B-492E-BE31-6C7ECC6E6F14}"/>
              </a:ext>
            </a:extLst>
          </p:cNvPr>
          <p:cNvSpPr txBox="1">
            <a:spLocks/>
          </p:cNvSpPr>
          <p:nvPr/>
        </p:nvSpPr>
        <p:spPr>
          <a:xfrm>
            <a:off x="6285051" y="3171889"/>
            <a:ext cx="2674641" cy="1265223"/>
          </a:xfrm>
          <a:prstGeom prst="rect">
            <a:avLst/>
          </a:prstGeom>
          <a:solidFill>
            <a:schemeClr val="accent6">
              <a:lumMod val="20000"/>
              <a:lumOff val="80000"/>
            </a:schemeClr>
          </a:solidFill>
        </p:spPr>
        <p:txBody>
          <a:bodyPr>
            <a:normAutofit fontScale="92500" lnSpcReduction="20000"/>
          </a:bodyPr>
          <a:lstStyle>
            <a:lvl1pPr marL="342900" indent="-342900" algn="l" rtl="0" eaLnBrk="1" fontAlgn="base" hangingPunct="1">
              <a:spcBef>
                <a:spcPct val="20000"/>
              </a:spcBef>
              <a:spcAft>
                <a:spcPct val="0"/>
              </a:spcAft>
              <a:buFont typeface="Arial" pitchFamily="34" charset="0"/>
              <a:buChar char="•"/>
              <a:defRPr sz="2800" kern="1200" baseline="0">
                <a:solidFill>
                  <a:schemeClr val="tx1"/>
                </a:solidFill>
                <a:latin typeface="+mn-lt"/>
                <a:ea typeface="ＭＳ Ｐゴシック" charset="0"/>
                <a:cs typeface="Microsoft Sans Serif" pitchFamily="34" charset="0"/>
              </a:defRPr>
            </a:lvl1pPr>
            <a:lvl2pPr marL="742950" indent="-28575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Courier New" pitchFamily="49" charset="0"/>
              <a:buChar char="o"/>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Wingdings" pitchFamily="2" charset="2"/>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AU" sz="1400" dirty="0"/>
              <a:t>I was expecting as soon as you open a door there’ll be a desk, a reception saying, “What are you doing here?” you know? No. Went and opened the door to the basketball court. I’m like, “What the …?” (Caleb)</a:t>
            </a:r>
          </a:p>
        </p:txBody>
      </p:sp>
      <p:sp>
        <p:nvSpPr>
          <p:cNvPr id="5" name="Title 1">
            <a:extLst>
              <a:ext uri="{FF2B5EF4-FFF2-40B4-BE49-F238E27FC236}">
                <a16:creationId xmlns:a16="http://schemas.microsoft.com/office/drawing/2014/main" id="{DAB47744-915E-45AA-8300-49A5A06343C6}"/>
              </a:ext>
            </a:extLst>
          </p:cNvPr>
          <p:cNvSpPr txBox="1">
            <a:spLocks/>
          </p:cNvSpPr>
          <p:nvPr/>
        </p:nvSpPr>
        <p:spPr>
          <a:xfrm>
            <a:off x="5940152" y="4797152"/>
            <a:ext cx="3034680" cy="1944216"/>
          </a:xfrm>
          <a:prstGeom prst="rect">
            <a:avLst/>
          </a:prstGeom>
          <a:solidFill>
            <a:schemeClr val="accent4">
              <a:lumMod val="20000"/>
              <a:lumOff val="80000"/>
            </a:schemeClr>
          </a:solidFill>
        </p:spPr>
        <p:txBody>
          <a:bodyPr>
            <a:noAutofit/>
          </a:bodyPr>
          <a:lstStyle>
            <a:lvl1pPr algn="l" rtl="0" eaLnBrk="1" fontAlgn="base" hangingPunct="1">
              <a:spcBef>
                <a:spcPct val="0"/>
              </a:spcBef>
              <a:spcAft>
                <a:spcPct val="0"/>
              </a:spcAft>
              <a:defRPr sz="3000" kern="1200" baseline="0">
                <a:solidFill>
                  <a:schemeClr val="tx1"/>
                </a:solidFill>
                <a:latin typeface="+mj-lt"/>
                <a:ea typeface="ＭＳ Ｐゴシック" charset="0"/>
                <a:cs typeface="Microsoft Sans Serif" pitchFamily="34" charset="0"/>
              </a:defRPr>
            </a:lvl1pPr>
            <a:lvl2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Sommet" pitchFamily="50" charset="0"/>
              </a:defRPr>
            </a:lvl6pPr>
            <a:lvl7pPr marL="914400" algn="ctr" rtl="0" eaLnBrk="1" fontAlgn="base" hangingPunct="1">
              <a:spcBef>
                <a:spcPct val="0"/>
              </a:spcBef>
              <a:spcAft>
                <a:spcPct val="0"/>
              </a:spcAft>
              <a:defRPr sz="4400">
                <a:solidFill>
                  <a:schemeClr val="tx1"/>
                </a:solidFill>
                <a:latin typeface="Sommet" pitchFamily="50" charset="0"/>
              </a:defRPr>
            </a:lvl7pPr>
            <a:lvl8pPr marL="1371600" algn="ctr" rtl="0" eaLnBrk="1" fontAlgn="base" hangingPunct="1">
              <a:spcBef>
                <a:spcPct val="0"/>
              </a:spcBef>
              <a:spcAft>
                <a:spcPct val="0"/>
              </a:spcAft>
              <a:defRPr sz="4400">
                <a:solidFill>
                  <a:schemeClr val="tx1"/>
                </a:solidFill>
                <a:latin typeface="Sommet" pitchFamily="50" charset="0"/>
              </a:defRPr>
            </a:lvl8pPr>
            <a:lvl9pPr marL="1828800" algn="ctr" rtl="0" eaLnBrk="1" fontAlgn="base" hangingPunct="1">
              <a:spcBef>
                <a:spcPct val="0"/>
              </a:spcBef>
              <a:spcAft>
                <a:spcPct val="0"/>
              </a:spcAft>
              <a:defRPr sz="4400">
                <a:solidFill>
                  <a:schemeClr val="tx1"/>
                </a:solidFill>
                <a:latin typeface="Sommet" pitchFamily="50" charset="0"/>
              </a:defRPr>
            </a:lvl9pPr>
          </a:lstStyle>
          <a:p>
            <a:r>
              <a:rPr lang="en-AU" sz="1200" dirty="0">
                <a:latin typeface="+mn-lt"/>
              </a:rPr>
              <a:t>through here like they help me get credited for work, doing, doing work here, volunteer work and such, and so that could go, that went on my, my, my resume for uni. I just told them, “Hey, I …” yeah. So I just told them like, “Hey, I’ve done this stuff with these guys before,” and they’re like, “Oh, pretty good.” So it really helped me get into uni. (Jude)</a:t>
            </a:r>
          </a:p>
        </p:txBody>
      </p:sp>
      <p:sp>
        <p:nvSpPr>
          <p:cNvPr id="6" name="Content Placeholder 2">
            <a:extLst>
              <a:ext uri="{FF2B5EF4-FFF2-40B4-BE49-F238E27FC236}">
                <a16:creationId xmlns:a16="http://schemas.microsoft.com/office/drawing/2014/main" id="{6BE37B7B-B1F0-4EBE-9BDF-75963F5BDFB0}"/>
              </a:ext>
            </a:extLst>
          </p:cNvPr>
          <p:cNvSpPr txBox="1">
            <a:spLocks/>
          </p:cNvSpPr>
          <p:nvPr/>
        </p:nvSpPr>
        <p:spPr>
          <a:xfrm>
            <a:off x="6300192" y="1551709"/>
            <a:ext cx="2674640" cy="1044116"/>
          </a:xfrm>
          <a:prstGeom prst="rect">
            <a:avLst/>
          </a:prstGeom>
          <a:solidFill>
            <a:schemeClr val="accent5">
              <a:lumMod val="20000"/>
              <a:lumOff val="80000"/>
            </a:schemeClr>
          </a:solidFill>
        </p:spPr>
        <p:txBody>
          <a:bodyPr>
            <a:normAutofit fontScale="55000" lnSpcReduction="20000"/>
          </a:bodyPr>
          <a:lstStyle>
            <a:lvl1pPr marL="342900" indent="-342900" algn="l" rtl="0" eaLnBrk="1" fontAlgn="base" hangingPunct="1">
              <a:spcBef>
                <a:spcPct val="20000"/>
              </a:spcBef>
              <a:spcAft>
                <a:spcPct val="0"/>
              </a:spcAft>
              <a:buFont typeface="Arial" pitchFamily="34" charset="0"/>
              <a:buChar char="•"/>
              <a:defRPr sz="2800" kern="1200" baseline="0">
                <a:solidFill>
                  <a:schemeClr val="tx1"/>
                </a:solidFill>
                <a:latin typeface="+mn-lt"/>
                <a:ea typeface="ＭＳ Ｐゴシック" charset="0"/>
                <a:cs typeface="Microsoft Sans Serif" pitchFamily="34" charset="0"/>
              </a:defRPr>
            </a:lvl1pPr>
            <a:lvl2pPr marL="742950" indent="-28575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Courier New" pitchFamily="49" charset="0"/>
              <a:buChar char="o"/>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Wingdings" pitchFamily="2" charset="2"/>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AU" sz="1700" dirty="0"/>
              <a:t>“A lot of it is probably like when we all hang out on the streets it’s like we get pulled up by cops or snubbed by random people, looked down on by everyone. But when we are at Street Uni you know, it’s a safe place for us to be who we </a:t>
            </a:r>
            <a:r>
              <a:rPr lang="en-AU" sz="1700" dirty="0" err="1"/>
              <a:t>wanna</a:t>
            </a:r>
            <a:r>
              <a:rPr lang="en-AU" sz="1700" dirty="0"/>
              <a:t> be without getting judged or pulled up.” (Sasha)</a:t>
            </a:r>
          </a:p>
          <a:p>
            <a:pPr marL="0" indent="0">
              <a:buFont typeface="Arial" pitchFamily="34" charset="0"/>
              <a:buNone/>
            </a:pPr>
            <a:endParaRPr lang="en-AU" dirty="0"/>
          </a:p>
        </p:txBody>
      </p:sp>
    </p:spTree>
    <p:extLst>
      <p:ext uri="{BB962C8B-B14F-4D97-AF65-F5344CB8AC3E}">
        <p14:creationId xmlns:p14="http://schemas.microsoft.com/office/powerpoint/2010/main" val="8696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7B7949-4E61-491C-86F0-CB58C393F9FE}"/>
              </a:ext>
            </a:extLst>
          </p:cNvPr>
          <p:cNvSpPr>
            <a:spLocks noGrp="1"/>
          </p:cNvSpPr>
          <p:nvPr>
            <p:ph sz="half" idx="1"/>
          </p:nvPr>
        </p:nvSpPr>
        <p:spPr>
          <a:xfrm>
            <a:off x="457200" y="1495325"/>
            <a:ext cx="4038600" cy="4309939"/>
          </a:xfrm>
        </p:spPr>
        <p:txBody>
          <a:bodyPr>
            <a:normAutofit/>
          </a:bodyPr>
          <a:lstStyle/>
          <a:p>
            <a:pPr lvl="0">
              <a:lnSpc>
                <a:spcPct val="90000"/>
              </a:lnSpc>
            </a:pPr>
            <a:r>
              <a:rPr lang="en-AU" sz="1400"/>
              <a:t>Continue engagement activities as these are impressive in their capacity to attract and retain pre-service young people over the long term.  </a:t>
            </a:r>
          </a:p>
          <a:p>
            <a:pPr lvl="0">
              <a:lnSpc>
                <a:spcPct val="90000"/>
              </a:lnSpc>
            </a:pPr>
            <a:endParaRPr lang="en-AU" sz="1400"/>
          </a:p>
          <a:p>
            <a:pPr lvl="0">
              <a:lnSpc>
                <a:spcPct val="90000"/>
              </a:lnSpc>
            </a:pPr>
            <a:r>
              <a:rPr lang="en-AU" sz="1400"/>
              <a:t>Develop clearer processes to identify clients in need of counselling and other mental health and AOD therapies. </a:t>
            </a:r>
          </a:p>
          <a:p>
            <a:pPr lvl="0">
              <a:lnSpc>
                <a:spcPct val="90000"/>
              </a:lnSpc>
            </a:pPr>
            <a:endParaRPr lang="en-AU" sz="1400"/>
          </a:p>
          <a:p>
            <a:pPr lvl="0">
              <a:lnSpc>
                <a:spcPct val="90000"/>
              </a:lnSpc>
            </a:pPr>
            <a:r>
              <a:rPr lang="en-AU" sz="1400"/>
              <a:t>Increase the skills of staff who work in engagement roles to improve their capacity to identify young people in need of counselling and other mental health and AOD therapies </a:t>
            </a:r>
          </a:p>
          <a:p>
            <a:pPr lvl="0">
              <a:lnSpc>
                <a:spcPct val="90000"/>
              </a:lnSpc>
            </a:pPr>
            <a:endParaRPr lang="en-AU" sz="1400"/>
          </a:p>
          <a:p>
            <a:pPr lvl="0">
              <a:lnSpc>
                <a:spcPct val="90000"/>
              </a:lnSpc>
            </a:pPr>
            <a:r>
              <a:rPr lang="en-AU" sz="1400"/>
              <a:t>Further develop the help-seeking skills of young people, especially since help-seeking is identified by young people as a valuable skill that they gained through their participation at Street University. </a:t>
            </a:r>
          </a:p>
        </p:txBody>
      </p:sp>
      <p:pic>
        <p:nvPicPr>
          <p:cNvPr id="6" name="Picture 5" descr="A sign on the side of a building&#10;&#10;Description automatically generated">
            <a:extLst>
              <a:ext uri="{FF2B5EF4-FFF2-40B4-BE49-F238E27FC236}">
                <a16:creationId xmlns:a16="http://schemas.microsoft.com/office/drawing/2014/main" id="{565EE79B-6CEE-44BE-809D-5E53B7D72329}"/>
              </a:ext>
            </a:extLst>
          </p:cNvPr>
          <p:cNvPicPr>
            <a:picLocks noChangeAspect="1"/>
          </p:cNvPicPr>
          <p:nvPr/>
        </p:nvPicPr>
        <p:blipFill rotWithShape="1">
          <a:blip r:embed="rId2">
            <a:extLst>
              <a:ext uri="{28A0092B-C50C-407E-A947-70E740481C1C}">
                <a14:useLocalDpi xmlns:a14="http://schemas.microsoft.com/office/drawing/2010/main" val="0"/>
              </a:ext>
            </a:extLst>
          </a:blip>
          <a:srcRect l="13826" r="24011" b="-2"/>
          <a:stretch/>
        </p:blipFill>
        <p:spPr>
          <a:xfrm>
            <a:off x="4648200" y="1484784"/>
            <a:ext cx="4038600" cy="4320480"/>
          </a:xfrm>
          <a:prstGeom prst="rect">
            <a:avLst/>
          </a:prstGeom>
          <a:noFill/>
        </p:spPr>
      </p:pic>
      <p:sp>
        <p:nvSpPr>
          <p:cNvPr id="2" name="Title 1">
            <a:extLst>
              <a:ext uri="{FF2B5EF4-FFF2-40B4-BE49-F238E27FC236}">
                <a16:creationId xmlns:a16="http://schemas.microsoft.com/office/drawing/2014/main" id="{FD219A30-19D8-4A8F-B28E-B6C6B6826E58}"/>
              </a:ext>
            </a:extLst>
          </p:cNvPr>
          <p:cNvSpPr>
            <a:spLocks noGrp="1"/>
          </p:cNvSpPr>
          <p:nvPr>
            <p:ph type="title"/>
          </p:nvPr>
        </p:nvSpPr>
        <p:spPr>
          <a:xfrm>
            <a:off x="457200" y="476672"/>
            <a:ext cx="8229600" cy="792088"/>
          </a:xfrm>
        </p:spPr>
        <p:txBody>
          <a:bodyPr>
            <a:normAutofit/>
          </a:bodyPr>
          <a:lstStyle/>
          <a:p>
            <a:r>
              <a:rPr lang="en-US" dirty="0"/>
              <a:t>Our recommendations</a:t>
            </a:r>
            <a:endParaRPr lang="en-AU" dirty="0"/>
          </a:p>
        </p:txBody>
      </p:sp>
    </p:spTree>
    <p:extLst>
      <p:ext uri="{BB962C8B-B14F-4D97-AF65-F5344CB8AC3E}">
        <p14:creationId xmlns:p14="http://schemas.microsoft.com/office/powerpoint/2010/main" val="27305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244141-BB38-4DEC-A1FD-4159D09DBACF}"/>
              </a:ext>
            </a:extLst>
          </p:cNvPr>
          <p:cNvSpPr>
            <a:spLocks noGrp="1"/>
          </p:cNvSpPr>
          <p:nvPr>
            <p:ph sz="half" idx="1"/>
          </p:nvPr>
        </p:nvSpPr>
        <p:spPr>
          <a:xfrm>
            <a:off x="457200" y="1495325"/>
            <a:ext cx="4038600" cy="4309939"/>
          </a:xfrm>
        </p:spPr>
        <p:txBody>
          <a:bodyPr>
            <a:normAutofit fontScale="92500" lnSpcReduction="20000"/>
          </a:bodyPr>
          <a:lstStyle/>
          <a:p>
            <a:r>
              <a:rPr lang="en-AU" dirty="0"/>
              <a:t>determine the effectiveness of the engagement program in engaging pre-service young people, and in maintaining engagement with them over the longer term</a:t>
            </a:r>
          </a:p>
          <a:p>
            <a:endParaRPr lang="en-AU" dirty="0"/>
          </a:p>
          <a:p>
            <a:r>
              <a:rPr lang="en-AU" dirty="0"/>
              <a:t>ascertain the impact of the program on clients’ substance use, mental health, and criminal involvement, along with other outcomes.</a:t>
            </a:r>
          </a:p>
          <a:p>
            <a:endParaRPr lang="en-AU" dirty="0"/>
          </a:p>
          <a:p>
            <a:r>
              <a:rPr lang="en-AU" dirty="0"/>
              <a:t>qualitatively describe staff and clients’ perspectives about program goals and mechanisms </a:t>
            </a:r>
          </a:p>
        </p:txBody>
      </p:sp>
      <p:pic>
        <p:nvPicPr>
          <p:cNvPr id="4" name="Picture 3" descr="A close up of a sign&#10;&#10;Description automatically generated">
            <a:extLst>
              <a:ext uri="{FF2B5EF4-FFF2-40B4-BE49-F238E27FC236}">
                <a16:creationId xmlns:a16="http://schemas.microsoft.com/office/drawing/2014/main" id="{640E7D2E-7CF0-46BB-AD73-E5874C2EB628}"/>
              </a:ext>
            </a:extLst>
          </p:cNvPr>
          <p:cNvPicPr>
            <a:picLocks noChangeAspect="1"/>
          </p:cNvPicPr>
          <p:nvPr/>
        </p:nvPicPr>
        <p:blipFill rotWithShape="1">
          <a:blip r:embed="rId2"/>
          <a:srcRect t="4331" b="15702"/>
          <a:stretch/>
        </p:blipFill>
        <p:spPr>
          <a:xfrm>
            <a:off x="4648200" y="1484784"/>
            <a:ext cx="4038600" cy="4320480"/>
          </a:xfrm>
          <a:prstGeom prst="rect">
            <a:avLst/>
          </a:prstGeom>
          <a:noFill/>
        </p:spPr>
      </p:pic>
      <p:sp>
        <p:nvSpPr>
          <p:cNvPr id="2" name="Title 1">
            <a:extLst>
              <a:ext uri="{FF2B5EF4-FFF2-40B4-BE49-F238E27FC236}">
                <a16:creationId xmlns:a16="http://schemas.microsoft.com/office/drawing/2014/main" id="{299E374C-96EE-4EA9-A0F4-B0884430E862}"/>
              </a:ext>
            </a:extLst>
          </p:cNvPr>
          <p:cNvSpPr>
            <a:spLocks noGrp="1"/>
          </p:cNvSpPr>
          <p:nvPr>
            <p:ph type="title"/>
          </p:nvPr>
        </p:nvSpPr>
        <p:spPr>
          <a:xfrm>
            <a:off x="457200" y="476672"/>
            <a:ext cx="8229600" cy="792088"/>
          </a:xfrm>
        </p:spPr>
        <p:txBody>
          <a:bodyPr>
            <a:normAutofit/>
          </a:bodyPr>
          <a:lstStyle/>
          <a:p>
            <a:pPr>
              <a:lnSpc>
                <a:spcPct val="90000"/>
              </a:lnSpc>
            </a:pPr>
            <a:r>
              <a:rPr lang="en-AU" sz="2300"/>
              <a:t>The evaluation sought to: </a:t>
            </a:r>
            <a:br>
              <a:rPr lang="en-AU" sz="2300"/>
            </a:br>
            <a:endParaRPr lang="en-AU" sz="2300"/>
          </a:p>
        </p:txBody>
      </p:sp>
    </p:spTree>
    <p:extLst>
      <p:ext uri="{BB962C8B-B14F-4D97-AF65-F5344CB8AC3E}">
        <p14:creationId xmlns:p14="http://schemas.microsoft.com/office/powerpoint/2010/main" val="1903826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design and </a:t>
            </a:r>
            <a:r>
              <a:rPr lang="en-AU" dirty="0"/>
              <a:t>data sources</a:t>
            </a:r>
          </a:p>
        </p:txBody>
      </p:sp>
      <p:sp>
        <p:nvSpPr>
          <p:cNvPr id="3" name="Content Placeholder 2"/>
          <p:cNvSpPr>
            <a:spLocks noGrp="1"/>
          </p:cNvSpPr>
          <p:nvPr>
            <p:ph idx="1"/>
          </p:nvPr>
        </p:nvSpPr>
        <p:spPr>
          <a:xfrm>
            <a:off x="457200" y="1268760"/>
            <a:ext cx="8229600" cy="4536504"/>
          </a:xfrm>
        </p:spPr>
        <p:txBody>
          <a:bodyPr>
            <a:normAutofit fontScale="92500" lnSpcReduction="10000"/>
          </a:bodyPr>
          <a:lstStyle/>
          <a:p>
            <a:r>
              <a:rPr lang="en-US" sz="2000" dirty="0"/>
              <a:t>Prospective observational cohort: baseline, 3 months, 6 months</a:t>
            </a:r>
          </a:p>
          <a:p>
            <a:pPr lvl="1"/>
            <a:r>
              <a:rPr lang="en-US" sz="1600" dirty="0"/>
              <a:t>All new entrants: changes in outcomes for attenders and non-attenders</a:t>
            </a:r>
          </a:p>
          <a:p>
            <a:pPr lvl="1"/>
            <a:r>
              <a:rPr lang="en-US" sz="1600" dirty="0"/>
              <a:t>Primary outcome measures: SDS, substance use in past 4 weeks, K10 Psychological distress, police contact</a:t>
            </a:r>
          </a:p>
          <a:p>
            <a:pPr lvl="1"/>
            <a:r>
              <a:rPr lang="en-US" sz="1600" dirty="0"/>
              <a:t>Baseline n=316 ….… recaptured </a:t>
            </a:r>
            <a:r>
              <a:rPr lang="en-US" sz="1600" b="1" dirty="0"/>
              <a:t>n=95 </a:t>
            </a:r>
            <a:r>
              <a:rPr lang="en-US" sz="1600" dirty="0"/>
              <a:t>(RR 30%)</a:t>
            </a:r>
          </a:p>
          <a:p>
            <a:pPr lvl="1"/>
            <a:r>
              <a:rPr lang="en-US" sz="1600" dirty="0" err="1"/>
              <a:t>Analysed</a:t>
            </a:r>
            <a:r>
              <a:rPr lang="en-US" sz="1600" dirty="0"/>
              <a:t> for: changes in outcomes within ‘attended’ and ‘did not attend’ groups; changes in outcomes using a dose-response type analysis correlating number of hours spent at the service with outcomes</a:t>
            </a:r>
          </a:p>
          <a:p>
            <a:endParaRPr lang="en-US" sz="2000" dirty="0"/>
          </a:p>
          <a:p>
            <a:r>
              <a:rPr lang="en-US" sz="2000" dirty="0"/>
              <a:t>Qualitative in-depth interviews with clients and staff</a:t>
            </a:r>
          </a:p>
          <a:p>
            <a:pPr lvl="1"/>
            <a:r>
              <a:rPr lang="en-US" sz="1600" dirty="0"/>
              <a:t>Loosely based on </a:t>
            </a:r>
            <a:r>
              <a:rPr lang="en-US" sz="1600" i="1" dirty="0"/>
              <a:t>Realist Evaluation </a:t>
            </a:r>
            <a:r>
              <a:rPr lang="en-US" sz="1600" dirty="0"/>
              <a:t>method (Pawson and Tilley, 1997) focusing on perceived program outcomes, mechanisms and contexts</a:t>
            </a:r>
          </a:p>
          <a:p>
            <a:pPr lvl="1"/>
            <a:r>
              <a:rPr lang="en-US" sz="1600" dirty="0"/>
              <a:t>n=22 clients, n=5 staff</a:t>
            </a:r>
          </a:p>
          <a:p>
            <a:endParaRPr lang="en-US" sz="2000" dirty="0"/>
          </a:p>
          <a:p>
            <a:r>
              <a:rPr lang="en-US" sz="2000" dirty="0"/>
              <a:t>Street Uni therapeutic counselling data</a:t>
            </a:r>
          </a:p>
          <a:p>
            <a:pPr lvl="1"/>
            <a:r>
              <a:rPr lang="en-US" sz="1600" dirty="0"/>
              <a:t>2014-19 data on therapeutic intervention episodes (not all clients)</a:t>
            </a:r>
          </a:p>
          <a:p>
            <a:pPr lvl="1"/>
            <a:r>
              <a:rPr lang="en-US" sz="1600" dirty="0"/>
              <a:t>Clients who completed three or more counselling appointments n=161</a:t>
            </a:r>
            <a:endParaRPr lang="en-AU" sz="1600" dirty="0"/>
          </a:p>
        </p:txBody>
      </p:sp>
    </p:spTree>
    <p:extLst>
      <p:ext uri="{BB962C8B-B14F-4D97-AF65-F5344CB8AC3E}">
        <p14:creationId xmlns:p14="http://schemas.microsoft.com/office/powerpoint/2010/main" val="4181808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FC18-E880-4B23-A55C-19328D3455D1}"/>
              </a:ext>
            </a:extLst>
          </p:cNvPr>
          <p:cNvSpPr>
            <a:spLocks noGrp="1"/>
          </p:cNvSpPr>
          <p:nvPr>
            <p:ph type="title"/>
          </p:nvPr>
        </p:nvSpPr>
        <p:spPr>
          <a:xfrm>
            <a:off x="457200" y="692696"/>
            <a:ext cx="8229600" cy="1656184"/>
          </a:xfrm>
        </p:spPr>
        <p:txBody>
          <a:bodyPr>
            <a:normAutofit/>
          </a:bodyPr>
          <a:lstStyle/>
          <a:p>
            <a:r>
              <a:rPr lang="en-US" b="1" i="1" dirty="0"/>
              <a:t>Finding 1: </a:t>
            </a:r>
            <a:r>
              <a:rPr lang="en-US" dirty="0"/>
              <a:t>Street Uni has an impressive capacity to attract and retain pre-service youth over the long term</a:t>
            </a:r>
            <a:endParaRPr lang="en-AU" dirty="0"/>
          </a:p>
        </p:txBody>
      </p:sp>
      <p:sp>
        <p:nvSpPr>
          <p:cNvPr id="3" name="Content Placeholder 2">
            <a:extLst>
              <a:ext uri="{FF2B5EF4-FFF2-40B4-BE49-F238E27FC236}">
                <a16:creationId xmlns:a16="http://schemas.microsoft.com/office/drawing/2014/main" id="{879C6C97-FB82-4A37-9E1B-D297120A5E9C}"/>
              </a:ext>
            </a:extLst>
          </p:cNvPr>
          <p:cNvSpPr>
            <a:spLocks noGrp="1"/>
          </p:cNvSpPr>
          <p:nvPr>
            <p:ph idx="1"/>
          </p:nvPr>
        </p:nvSpPr>
        <p:spPr>
          <a:xfrm>
            <a:off x="251520" y="3593940"/>
            <a:ext cx="8229600" cy="2880320"/>
          </a:xfrm>
        </p:spPr>
        <p:txBody>
          <a:bodyPr>
            <a:normAutofit/>
          </a:bodyPr>
          <a:lstStyle/>
          <a:p>
            <a:pPr marL="0" indent="0">
              <a:buNone/>
            </a:pPr>
            <a:r>
              <a:rPr lang="en-AU" sz="2000" dirty="0"/>
              <a:t>Of participants enrolled at baseline… </a:t>
            </a:r>
          </a:p>
          <a:p>
            <a:r>
              <a:rPr lang="en-AU" sz="2000" dirty="0"/>
              <a:t>63% of participants returned at least once</a:t>
            </a:r>
          </a:p>
          <a:p>
            <a:r>
              <a:rPr lang="en-AU" sz="2000" dirty="0"/>
              <a:t>54% returned weekly or more often</a:t>
            </a:r>
          </a:p>
          <a:p>
            <a:r>
              <a:rPr lang="en-AU" sz="2000" dirty="0"/>
              <a:t>average of two hours each time, half stayed for longer than two hours. </a:t>
            </a:r>
          </a:p>
          <a:p>
            <a:r>
              <a:rPr lang="en-AU" sz="2000" dirty="0"/>
              <a:t>Of those who did not return, reasons provided related to work, study and family obligations.</a:t>
            </a:r>
            <a:endParaRPr lang="en-US" dirty="0"/>
          </a:p>
          <a:p>
            <a:endParaRPr lang="en-US" dirty="0"/>
          </a:p>
          <a:p>
            <a:endParaRPr lang="en-US" dirty="0"/>
          </a:p>
        </p:txBody>
      </p:sp>
      <p:sp>
        <p:nvSpPr>
          <p:cNvPr id="4" name="Content Placeholder 2">
            <a:extLst>
              <a:ext uri="{FF2B5EF4-FFF2-40B4-BE49-F238E27FC236}">
                <a16:creationId xmlns:a16="http://schemas.microsoft.com/office/drawing/2014/main" id="{721B1706-7D54-42AB-98A2-C82F2068617E}"/>
              </a:ext>
            </a:extLst>
          </p:cNvPr>
          <p:cNvSpPr txBox="1">
            <a:spLocks/>
          </p:cNvSpPr>
          <p:nvPr/>
        </p:nvSpPr>
        <p:spPr>
          <a:xfrm>
            <a:off x="5374432" y="1916832"/>
            <a:ext cx="3312368" cy="1800200"/>
          </a:xfrm>
          <a:prstGeom prst="rect">
            <a:avLst/>
          </a:prstGeom>
          <a:solidFill>
            <a:schemeClr val="accent3">
              <a:lumMod val="20000"/>
              <a:lumOff val="80000"/>
            </a:schemeClr>
          </a:solidFill>
        </p:spPr>
        <p:txBody>
          <a:bodyPr>
            <a:normAutofit fontScale="40000" lnSpcReduction="20000"/>
          </a:bodyPr>
          <a:lstStyle>
            <a:lvl1pPr marL="342900" indent="-342900" algn="l" rtl="0" eaLnBrk="1" fontAlgn="base" hangingPunct="1">
              <a:spcBef>
                <a:spcPct val="20000"/>
              </a:spcBef>
              <a:spcAft>
                <a:spcPct val="0"/>
              </a:spcAft>
              <a:buFont typeface="Arial" pitchFamily="34" charset="0"/>
              <a:buChar char="•"/>
              <a:defRPr sz="2800" kern="1200" baseline="0">
                <a:solidFill>
                  <a:schemeClr val="tx1"/>
                </a:solidFill>
                <a:latin typeface="+mn-lt"/>
                <a:ea typeface="ＭＳ Ｐゴシック" charset="0"/>
                <a:cs typeface="Microsoft Sans Serif" pitchFamily="34" charset="0"/>
              </a:defRPr>
            </a:lvl1pPr>
            <a:lvl2pPr marL="742950" indent="-28575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Courier New" pitchFamily="49" charset="0"/>
              <a:buChar char="o"/>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Wingdings" pitchFamily="2" charset="2"/>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AU" sz="1400" dirty="0"/>
          </a:p>
          <a:p>
            <a:pPr marL="0" indent="0">
              <a:buNone/>
            </a:pPr>
            <a:r>
              <a:rPr lang="en-AU" sz="3000" dirty="0"/>
              <a:t>“It’s a good place for young kids who don’t have a chance at home. Yeah. […] There’s people here that care. Kids need help with homework. Kids need help with assignments. There’s people here. Whereas, if they’re at home and they have parents that don’t care, you know? […] Also, people round here don’t have the best things. And the fact that we can come here and use the things we want for free is…it’s a big deal.”</a:t>
            </a:r>
          </a:p>
        </p:txBody>
      </p:sp>
    </p:spTree>
    <p:extLst>
      <p:ext uri="{BB962C8B-B14F-4D97-AF65-F5344CB8AC3E}">
        <p14:creationId xmlns:p14="http://schemas.microsoft.com/office/powerpoint/2010/main" val="3363735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4EFB9-929B-4C8F-BE93-D474D839E721}"/>
              </a:ext>
            </a:extLst>
          </p:cNvPr>
          <p:cNvSpPr>
            <a:spLocks noGrp="1"/>
          </p:cNvSpPr>
          <p:nvPr>
            <p:ph type="title"/>
          </p:nvPr>
        </p:nvSpPr>
        <p:spPr/>
        <p:txBody>
          <a:bodyPr/>
          <a:lstStyle/>
          <a:p>
            <a:r>
              <a:rPr lang="en-US" dirty="0"/>
              <a:t>Who are Street Uni clients?</a:t>
            </a:r>
            <a:endParaRPr lang="en-AU" dirty="0"/>
          </a:p>
        </p:txBody>
      </p:sp>
      <p:graphicFrame>
        <p:nvGraphicFramePr>
          <p:cNvPr id="4" name="Table 4">
            <a:extLst>
              <a:ext uri="{FF2B5EF4-FFF2-40B4-BE49-F238E27FC236}">
                <a16:creationId xmlns:a16="http://schemas.microsoft.com/office/drawing/2014/main" id="{B0DD0B17-B2C9-4D31-B286-5EADE085111E}"/>
              </a:ext>
            </a:extLst>
          </p:cNvPr>
          <p:cNvGraphicFramePr>
            <a:graphicFrameLocks noGrp="1"/>
          </p:cNvGraphicFramePr>
          <p:nvPr>
            <p:ph idx="1"/>
            <p:extLst>
              <p:ext uri="{D42A27DB-BD31-4B8C-83A1-F6EECF244321}">
                <p14:modId xmlns:p14="http://schemas.microsoft.com/office/powerpoint/2010/main" val="1744135042"/>
              </p:ext>
            </p:extLst>
          </p:nvPr>
        </p:nvGraphicFramePr>
        <p:xfrm>
          <a:off x="457200" y="1340768"/>
          <a:ext cx="8229600" cy="4969384"/>
        </p:xfrm>
        <a:graphic>
          <a:graphicData uri="http://schemas.openxmlformats.org/drawingml/2006/table">
            <a:tbl>
              <a:tblPr firstRow="1" bandRow="1">
                <a:tableStyleId>{68D230F3-CF80-4859-8CE7-A43EE81993B5}</a:tableStyleId>
              </a:tblPr>
              <a:tblGrid>
                <a:gridCol w="3682752">
                  <a:extLst>
                    <a:ext uri="{9D8B030D-6E8A-4147-A177-3AD203B41FA5}">
                      <a16:colId xmlns:a16="http://schemas.microsoft.com/office/drawing/2014/main" val="1428475377"/>
                    </a:ext>
                  </a:extLst>
                </a:gridCol>
                <a:gridCol w="1944216">
                  <a:extLst>
                    <a:ext uri="{9D8B030D-6E8A-4147-A177-3AD203B41FA5}">
                      <a16:colId xmlns:a16="http://schemas.microsoft.com/office/drawing/2014/main" val="578215075"/>
                    </a:ext>
                  </a:extLst>
                </a:gridCol>
                <a:gridCol w="1512168">
                  <a:extLst>
                    <a:ext uri="{9D8B030D-6E8A-4147-A177-3AD203B41FA5}">
                      <a16:colId xmlns:a16="http://schemas.microsoft.com/office/drawing/2014/main" val="2034272787"/>
                    </a:ext>
                  </a:extLst>
                </a:gridCol>
                <a:gridCol w="1090464">
                  <a:extLst>
                    <a:ext uri="{9D8B030D-6E8A-4147-A177-3AD203B41FA5}">
                      <a16:colId xmlns:a16="http://schemas.microsoft.com/office/drawing/2014/main" val="3107446962"/>
                    </a:ext>
                  </a:extLst>
                </a:gridCol>
              </a:tblGrid>
              <a:tr h="370840">
                <a:tc>
                  <a:txBody>
                    <a:bodyPr/>
                    <a:lstStyle/>
                    <a:p>
                      <a:pPr>
                        <a:lnSpc>
                          <a:spcPct val="107000"/>
                        </a:lnSpc>
                        <a:spcAft>
                          <a:spcPts val="0"/>
                        </a:spcAft>
                      </a:pPr>
                      <a:r>
                        <a:rPr lang="en-AU" sz="1400" dirty="0">
                          <a:effectLst/>
                        </a:rPr>
                        <a:t>N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Attended </a:t>
                      </a:r>
                    </a:p>
                    <a:p>
                      <a:pPr algn="ctr">
                        <a:lnSpc>
                          <a:spcPct val="107000"/>
                        </a:lnSpc>
                        <a:spcAft>
                          <a:spcPts val="0"/>
                        </a:spcAft>
                      </a:pPr>
                      <a:r>
                        <a:rPr lang="en-AU" sz="1400" dirty="0">
                          <a:effectLst/>
                        </a:rPr>
                        <a:t>(n=60)</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Did not attend (n=35)</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p-value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7381521"/>
                  </a:ext>
                </a:extLst>
              </a:tr>
              <a:tr h="370840">
                <a:tc>
                  <a:txBody>
                    <a:bodyPr/>
                    <a:lstStyle/>
                    <a:p>
                      <a:pPr>
                        <a:lnSpc>
                          <a:spcPct val="107000"/>
                        </a:lnSpc>
                        <a:spcAft>
                          <a:spcPts val="0"/>
                        </a:spcAft>
                      </a:pPr>
                      <a:r>
                        <a:rPr lang="en-AU" sz="1400">
                          <a:effectLst/>
                        </a:rPr>
                        <a:t>Male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26 (43)</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17 (49)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6343106"/>
                  </a:ext>
                </a:extLst>
              </a:tr>
              <a:tr h="370840">
                <a:tc>
                  <a:txBody>
                    <a:bodyPr/>
                    <a:lstStyle/>
                    <a:p>
                      <a:pPr>
                        <a:lnSpc>
                          <a:spcPct val="107000"/>
                        </a:lnSpc>
                        <a:spcAft>
                          <a:spcPts val="0"/>
                        </a:spcAft>
                      </a:pPr>
                      <a:r>
                        <a:rPr lang="en-AU" sz="1400" dirty="0">
                          <a:effectLst/>
                        </a:rPr>
                        <a:t>Age M (SD), Range</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17.18 (2.58), 14-24</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17.26 (2.68), 14-24</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9234221"/>
                  </a:ext>
                </a:extLst>
              </a:tr>
              <a:tr h="370840">
                <a:tc>
                  <a:txBody>
                    <a:bodyPr/>
                    <a:lstStyle/>
                    <a:p>
                      <a:pPr>
                        <a:lnSpc>
                          <a:spcPct val="107000"/>
                        </a:lnSpc>
                        <a:spcAft>
                          <a:spcPts val="0"/>
                        </a:spcAft>
                      </a:pPr>
                      <a:r>
                        <a:rPr lang="en-AU" sz="1400">
                          <a:effectLst/>
                        </a:rPr>
                        <a:t>Currently at school</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26 (43)</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17 (49)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0232275"/>
                  </a:ext>
                </a:extLst>
              </a:tr>
              <a:tr h="370840">
                <a:tc>
                  <a:txBody>
                    <a:bodyPr/>
                    <a:lstStyle/>
                    <a:p>
                      <a:pPr>
                        <a:lnSpc>
                          <a:spcPct val="107000"/>
                        </a:lnSpc>
                        <a:spcAft>
                          <a:spcPts val="0"/>
                        </a:spcAft>
                      </a:pPr>
                      <a:r>
                        <a:rPr lang="en-AU" sz="1400">
                          <a:effectLst/>
                        </a:rPr>
                        <a:t>Currently employed</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8 (13)</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10 (29)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0.07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3755679"/>
                  </a:ext>
                </a:extLst>
              </a:tr>
              <a:tr h="370840">
                <a:tc>
                  <a:txBody>
                    <a:bodyPr/>
                    <a:lstStyle/>
                    <a:p>
                      <a:pPr>
                        <a:lnSpc>
                          <a:spcPct val="107000"/>
                        </a:lnSpc>
                        <a:spcAft>
                          <a:spcPts val="0"/>
                        </a:spcAft>
                      </a:pPr>
                      <a:r>
                        <a:rPr lang="en-AU" sz="1400">
                          <a:effectLst/>
                        </a:rPr>
                        <a:t>K6 Psychological distress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15.6</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15.1</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6098340"/>
                  </a:ext>
                </a:extLst>
              </a:tr>
              <a:tr h="370840">
                <a:tc>
                  <a:txBody>
                    <a:bodyPr/>
                    <a:lstStyle/>
                    <a:p>
                      <a:pPr>
                        <a:lnSpc>
                          <a:spcPct val="107000"/>
                        </a:lnSpc>
                        <a:spcAft>
                          <a:spcPts val="0"/>
                        </a:spcAft>
                      </a:pPr>
                      <a:r>
                        <a:rPr lang="en-AU" sz="1400">
                          <a:effectLst/>
                        </a:rPr>
                        <a:t>Probable serious mental illness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21 (35)</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8 (23)</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9319850"/>
                  </a:ext>
                </a:extLst>
              </a:tr>
              <a:tr h="370840">
                <a:tc>
                  <a:txBody>
                    <a:bodyPr/>
                    <a:lstStyle/>
                    <a:p>
                      <a:pPr>
                        <a:lnSpc>
                          <a:spcPct val="107000"/>
                        </a:lnSpc>
                        <a:spcAft>
                          <a:spcPts val="0"/>
                        </a:spcAft>
                      </a:pPr>
                      <a:r>
                        <a:rPr lang="en-AU" sz="1400">
                          <a:effectLst/>
                        </a:rPr>
                        <a:t>Crime cumulative outcome (last 3 months)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0.8</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1.1</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6968325"/>
                  </a:ext>
                </a:extLst>
              </a:tr>
              <a:tr h="370840">
                <a:tc>
                  <a:txBody>
                    <a:bodyPr/>
                    <a:lstStyle/>
                    <a:p>
                      <a:pPr>
                        <a:lnSpc>
                          <a:spcPct val="107000"/>
                        </a:lnSpc>
                        <a:spcAft>
                          <a:spcPts val="0"/>
                        </a:spcAft>
                      </a:pPr>
                      <a:r>
                        <a:rPr lang="en-AU" sz="1400">
                          <a:effectLst/>
                        </a:rPr>
                        <a:t>Interviewed by police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10 (17)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9 (26)</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1938181"/>
                  </a:ext>
                </a:extLst>
              </a:tr>
              <a:tr h="370840">
                <a:tc>
                  <a:txBody>
                    <a:bodyPr/>
                    <a:lstStyle/>
                    <a:p>
                      <a:pPr>
                        <a:lnSpc>
                          <a:spcPct val="107000"/>
                        </a:lnSpc>
                        <a:spcAft>
                          <a:spcPts val="0"/>
                        </a:spcAft>
                      </a:pPr>
                      <a:r>
                        <a:rPr lang="en-AU" sz="1400">
                          <a:effectLst/>
                        </a:rPr>
                        <a:t>Given formal warning or police caution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12 (20)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7 (20)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5911673"/>
                  </a:ext>
                </a:extLst>
              </a:tr>
              <a:tr h="370840">
                <a:tc>
                  <a:txBody>
                    <a:bodyPr/>
                    <a:lstStyle/>
                    <a:p>
                      <a:pPr>
                        <a:lnSpc>
                          <a:spcPct val="107000"/>
                        </a:lnSpc>
                        <a:spcAft>
                          <a:spcPts val="0"/>
                        </a:spcAft>
                      </a:pPr>
                      <a:r>
                        <a:rPr lang="en-AU" sz="1400">
                          <a:effectLst/>
                        </a:rPr>
                        <a:t>Reports any drug to be of concern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28 (47)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10 (28)</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6579735"/>
                  </a:ext>
                </a:extLst>
              </a:tr>
              <a:tr h="370840">
                <a:tc>
                  <a:txBody>
                    <a:bodyPr/>
                    <a:lstStyle/>
                    <a:p>
                      <a:pPr>
                        <a:lnSpc>
                          <a:spcPct val="107000"/>
                        </a:lnSpc>
                        <a:spcAft>
                          <a:spcPts val="0"/>
                        </a:spcAft>
                      </a:pPr>
                      <a:r>
                        <a:rPr lang="en-AU" sz="1400">
                          <a:effectLst/>
                        </a:rPr>
                        <a:t>Drank in last 4 weeks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37 (62)</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23 (66)</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4221130"/>
                  </a:ext>
                </a:extLst>
              </a:tr>
              <a:tr h="370840">
                <a:tc>
                  <a:txBody>
                    <a:bodyPr/>
                    <a:lstStyle/>
                    <a:p>
                      <a:pPr>
                        <a:lnSpc>
                          <a:spcPct val="107000"/>
                        </a:lnSpc>
                        <a:spcAft>
                          <a:spcPts val="0"/>
                        </a:spcAft>
                      </a:pPr>
                      <a:r>
                        <a:rPr lang="en-AU" sz="1400">
                          <a:effectLst/>
                        </a:rPr>
                        <a:t>Used Cannabis in last 4 weeks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24 (40)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14 (40)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2459618"/>
                  </a:ext>
                </a:extLst>
              </a:tr>
            </a:tbl>
          </a:graphicData>
        </a:graphic>
      </p:graphicFrame>
    </p:spTree>
    <p:extLst>
      <p:ext uri="{BB962C8B-B14F-4D97-AF65-F5344CB8AC3E}">
        <p14:creationId xmlns:p14="http://schemas.microsoft.com/office/powerpoint/2010/main" val="4201139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4EFB9-929B-4C8F-BE93-D474D839E721}"/>
              </a:ext>
            </a:extLst>
          </p:cNvPr>
          <p:cNvSpPr>
            <a:spLocks noGrp="1"/>
          </p:cNvSpPr>
          <p:nvPr>
            <p:ph type="title"/>
          </p:nvPr>
        </p:nvSpPr>
        <p:spPr/>
        <p:txBody>
          <a:bodyPr/>
          <a:lstStyle/>
          <a:p>
            <a:r>
              <a:rPr lang="en-US" dirty="0"/>
              <a:t>Who are Street Uni clients?</a:t>
            </a:r>
            <a:endParaRPr lang="en-AU" dirty="0"/>
          </a:p>
        </p:txBody>
      </p:sp>
      <p:graphicFrame>
        <p:nvGraphicFramePr>
          <p:cNvPr id="4" name="Table 4">
            <a:extLst>
              <a:ext uri="{FF2B5EF4-FFF2-40B4-BE49-F238E27FC236}">
                <a16:creationId xmlns:a16="http://schemas.microsoft.com/office/drawing/2014/main" id="{B0DD0B17-B2C9-4D31-B286-5EADE085111E}"/>
              </a:ext>
            </a:extLst>
          </p:cNvPr>
          <p:cNvGraphicFramePr>
            <a:graphicFrameLocks noGrp="1"/>
          </p:cNvGraphicFramePr>
          <p:nvPr>
            <p:ph idx="1"/>
            <p:extLst>
              <p:ext uri="{D42A27DB-BD31-4B8C-83A1-F6EECF244321}">
                <p14:modId xmlns:p14="http://schemas.microsoft.com/office/powerpoint/2010/main" val="3947819125"/>
              </p:ext>
            </p:extLst>
          </p:nvPr>
        </p:nvGraphicFramePr>
        <p:xfrm>
          <a:off x="457200" y="1340768"/>
          <a:ext cx="8229600" cy="4969384"/>
        </p:xfrm>
        <a:graphic>
          <a:graphicData uri="http://schemas.openxmlformats.org/drawingml/2006/table">
            <a:tbl>
              <a:tblPr firstRow="1" bandRow="1">
                <a:tableStyleId>{68D230F3-CF80-4859-8CE7-A43EE81993B5}</a:tableStyleId>
              </a:tblPr>
              <a:tblGrid>
                <a:gridCol w="3682752">
                  <a:extLst>
                    <a:ext uri="{9D8B030D-6E8A-4147-A177-3AD203B41FA5}">
                      <a16:colId xmlns:a16="http://schemas.microsoft.com/office/drawing/2014/main" val="1428475377"/>
                    </a:ext>
                  </a:extLst>
                </a:gridCol>
                <a:gridCol w="1944216">
                  <a:extLst>
                    <a:ext uri="{9D8B030D-6E8A-4147-A177-3AD203B41FA5}">
                      <a16:colId xmlns:a16="http://schemas.microsoft.com/office/drawing/2014/main" val="578215075"/>
                    </a:ext>
                  </a:extLst>
                </a:gridCol>
                <a:gridCol w="1512168">
                  <a:extLst>
                    <a:ext uri="{9D8B030D-6E8A-4147-A177-3AD203B41FA5}">
                      <a16:colId xmlns:a16="http://schemas.microsoft.com/office/drawing/2014/main" val="2034272787"/>
                    </a:ext>
                  </a:extLst>
                </a:gridCol>
                <a:gridCol w="1090464">
                  <a:extLst>
                    <a:ext uri="{9D8B030D-6E8A-4147-A177-3AD203B41FA5}">
                      <a16:colId xmlns:a16="http://schemas.microsoft.com/office/drawing/2014/main" val="3107446962"/>
                    </a:ext>
                  </a:extLst>
                </a:gridCol>
              </a:tblGrid>
              <a:tr h="370840">
                <a:tc>
                  <a:txBody>
                    <a:bodyPr/>
                    <a:lstStyle/>
                    <a:p>
                      <a:pPr>
                        <a:lnSpc>
                          <a:spcPct val="107000"/>
                        </a:lnSpc>
                        <a:spcAft>
                          <a:spcPts val="0"/>
                        </a:spcAft>
                      </a:pPr>
                      <a:r>
                        <a:rPr lang="en-AU" sz="1400" dirty="0">
                          <a:effectLst/>
                        </a:rPr>
                        <a:t>N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Attended </a:t>
                      </a:r>
                    </a:p>
                    <a:p>
                      <a:pPr algn="ctr">
                        <a:lnSpc>
                          <a:spcPct val="107000"/>
                        </a:lnSpc>
                        <a:spcAft>
                          <a:spcPts val="0"/>
                        </a:spcAft>
                      </a:pPr>
                      <a:r>
                        <a:rPr lang="en-AU" sz="1400" dirty="0">
                          <a:effectLst/>
                        </a:rPr>
                        <a:t>(n=60)</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Did not attend (n=35)</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p-value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7381521"/>
                  </a:ext>
                </a:extLst>
              </a:tr>
              <a:tr h="370840">
                <a:tc>
                  <a:txBody>
                    <a:bodyPr/>
                    <a:lstStyle/>
                    <a:p>
                      <a:pPr>
                        <a:lnSpc>
                          <a:spcPct val="107000"/>
                        </a:lnSpc>
                        <a:spcAft>
                          <a:spcPts val="0"/>
                        </a:spcAft>
                      </a:pPr>
                      <a:r>
                        <a:rPr lang="en-AU" sz="1400">
                          <a:effectLst/>
                        </a:rPr>
                        <a:t>Male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26 (43)</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17 (49)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6343106"/>
                  </a:ext>
                </a:extLst>
              </a:tr>
              <a:tr h="370840">
                <a:tc>
                  <a:txBody>
                    <a:bodyPr/>
                    <a:lstStyle/>
                    <a:p>
                      <a:pPr>
                        <a:lnSpc>
                          <a:spcPct val="107000"/>
                        </a:lnSpc>
                        <a:spcAft>
                          <a:spcPts val="0"/>
                        </a:spcAft>
                      </a:pPr>
                      <a:r>
                        <a:rPr lang="en-AU" sz="1400" dirty="0">
                          <a:effectLst/>
                        </a:rPr>
                        <a:t>Age M (SD), Range</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17.18 (2.58), 14-24</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17.26 (2.68), 14-24</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9234221"/>
                  </a:ext>
                </a:extLst>
              </a:tr>
              <a:tr h="370840">
                <a:tc>
                  <a:txBody>
                    <a:bodyPr/>
                    <a:lstStyle/>
                    <a:p>
                      <a:pPr>
                        <a:lnSpc>
                          <a:spcPct val="107000"/>
                        </a:lnSpc>
                        <a:spcAft>
                          <a:spcPts val="0"/>
                        </a:spcAft>
                      </a:pPr>
                      <a:r>
                        <a:rPr lang="en-AU" sz="1400">
                          <a:effectLst/>
                        </a:rPr>
                        <a:t>Currently at school</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26 (43)</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17 (49)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0232275"/>
                  </a:ext>
                </a:extLst>
              </a:tr>
              <a:tr h="370840">
                <a:tc>
                  <a:txBody>
                    <a:bodyPr/>
                    <a:lstStyle/>
                    <a:p>
                      <a:pPr>
                        <a:lnSpc>
                          <a:spcPct val="107000"/>
                        </a:lnSpc>
                        <a:spcAft>
                          <a:spcPts val="0"/>
                        </a:spcAft>
                      </a:pPr>
                      <a:r>
                        <a:rPr lang="en-AU" sz="1400">
                          <a:effectLst/>
                        </a:rPr>
                        <a:t>Currently employed</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8 (13)</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10 (29)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0.07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3755679"/>
                  </a:ext>
                </a:extLst>
              </a:tr>
              <a:tr h="370840">
                <a:tc>
                  <a:txBody>
                    <a:bodyPr/>
                    <a:lstStyle/>
                    <a:p>
                      <a:pPr>
                        <a:lnSpc>
                          <a:spcPct val="107000"/>
                        </a:lnSpc>
                        <a:spcAft>
                          <a:spcPts val="0"/>
                        </a:spcAft>
                      </a:pPr>
                      <a:r>
                        <a:rPr lang="en-AU" sz="1400">
                          <a:effectLst/>
                        </a:rPr>
                        <a:t>K6 Psychological distress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AU" sz="1400">
                          <a:effectLst/>
                        </a:rPr>
                        <a:t>15.6</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AU" sz="1400" dirty="0">
                          <a:effectLst/>
                        </a:rPr>
                        <a:t>15.1</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6098340"/>
                  </a:ext>
                </a:extLst>
              </a:tr>
              <a:tr h="370840">
                <a:tc>
                  <a:txBody>
                    <a:bodyPr/>
                    <a:lstStyle/>
                    <a:p>
                      <a:pPr>
                        <a:lnSpc>
                          <a:spcPct val="107000"/>
                        </a:lnSpc>
                        <a:spcAft>
                          <a:spcPts val="0"/>
                        </a:spcAft>
                      </a:pPr>
                      <a:r>
                        <a:rPr lang="en-AU" sz="1400" dirty="0">
                          <a:effectLst/>
                        </a:rPr>
                        <a:t>Probable serious mental health problems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0"/>
                        </a:spcAft>
                      </a:pPr>
                      <a:r>
                        <a:rPr lang="en-AU" sz="1400" dirty="0">
                          <a:effectLst/>
                        </a:rPr>
                        <a:t>21 (35)</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0"/>
                        </a:spcAft>
                      </a:pPr>
                      <a:r>
                        <a:rPr lang="en-AU" sz="1400" dirty="0">
                          <a:effectLst/>
                        </a:rPr>
                        <a:t>8 (23)</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89319850"/>
                  </a:ext>
                </a:extLst>
              </a:tr>
              <a:tr h="370840">
                <a:tc>
                  <a:txBody>
                    <a:bodyPr/>
                    <a:lstStyle/>
                    <a:p>
                      <a:pPr>
                        <a:lnSpc>
                          <a:spcPct val="107000"/>
                        </a:lnSpc>
                        <a:spcAft>
                          <a:spcPts val="0"/>
                        </a:spcAft>
                      </a:pPr>
                      <a:r>
                        <a:rPr lang="en-AU" sz="1400">
                          <a:effectLst/>
                        </a:rPr>
                        <a:t>Crime cumulative outcome (last 3 months)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AU" sz="1400">
                          <a:effectLst/>
                        </a:rPr>
                        <a:t>0.8</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AU" sz="1400" dirty="0">
                          <a:effectLst/>
                        </a:rPr>
                        <a:t>1.1</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6968325"/>
                  </a:ext>
                </a:extLst>
              </a:tr>
              <a:tr h="370840">
                <a:tc>
                  <a:txBody>
                    <a:bodyPr/>
                    <a:lstStyle/>
                    <a:p>
                      <a:pPr>
                        <a:lnSpc>
                          <a:spcPct val="107000"/>
                        </a:lnSpc>
                        <a:spcAft>
                          <a:spcPts val="0"/>
                        </a:spcAft>
                      </a:pPr>
                      <a:r>
                        <a:rPr lang="en-AU" sz="1400" dirty="0">
                          <a:effectLst/>
                        </a:rPr>
                        <a:t>Interviewed by police</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lnSpc>
                          <a:spcPct val="107000"/>
                        </a:lnSpc>
                        <a:spcAft>
                          <a:spcPts val="0"/>
                        </a:spcAft>
                      </a:pPr>
                      <a:r>
                        <a:rPr lang="en-AU" sz="1400" dirty="0">
                          <a:effectLst/>
                        </a:rPr>
                        <a:t>10 (17)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lnSpc>
                          <a:spcPct val="107000"/>
                        </a:lnSpc>
                        <a:spcAft>
                          <a:spcPts val="0"/>
                        </a:spcAft>
                      </a:pPr>
                      <a:r>
                        <a:rPr lang="en-AU" sz="1400" dirty="0">
                          <a:effectLst/>
                        </a:rPr>
                        <a:t>9 (26)</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641938181"/>
                  </a:ext>
                </a:extLst>
              </a:tr>
              <a:tr h="370840">
                <a:tc>
                  <a:txBody>
                    <a:bodyPr/>
                    <a:lstStyle/>
                    <a:p>
                      <a:pPr>
                        <a:lnSpc>
                          <a:spcPct val="107000"/>
                        </a:lnSpc>
                        <a:spcAft>
                          <a:spcPts val="0"/>
                        </a:spcAft>
                      </a:pPr>
                      <a:r>
                        <a:rPr lang="en-AU" sz="1400">
                          <a:effectLst/>
                        </a:rPr>
                        <a:t>Given formal warning or police caution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ctr">
                        <a:lnSpc>
                          <a:spcPct val="107000"/>
                        </a:lnSpc>
                        <a:spcAft>
                          <a:spcPts val="0"/>
                        </a:spcAft>
                      </a:pPr>
                      <a:r>
                        <a:rPr lang="en-AU" sz="1400">
                          <a:effectLst/>
                        </a:rPr>
                        <a:t>12 (20)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lgn="ctr">
                        <a:lnSpc>
                          <a:spcPct val="107000"/>
                        </a:lnSpc>
                        <a:spcAft>
                          <a:spcPts val="0"/>
                        </a:spcAft>
                      </a:pPr>
                      <a:r>
                        <a:rPr lang="en-AU" sz="1400">
                          <a:effectLst/>
                        </a:rPr>
                        <a:t>7 (20)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val="2965911673"/>
                  </a:ext>
                </a:extLst>
              </a:tr>
              <a:tr h="370840">
                <a:tc>
                  <a:txBody>
                    <a:bodyPr/>
                    <a:lstStyle/>
                    <a:p>
                      <a:pPr>
                        <a:lnSpc>
                          <a:spcPct val="107000"/>
                        </a:lnSpc>
                        <a:spcAft>
                          <a:spcPts val="0"/>
                        </a:spcAft>
                      </a:pPr>
                      <a:r>
                        <a:rPr lang="en-AU" sz="1400" dirty="0">
                          <a:effectLst/>
                        </a:rPr>
                        <a:t>Reports any drug to be of concern</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0"/>
                        </a:spcAft>
                      </a:pPr>
                      <a:r>
                        <a:rPr lang="en-AU" sz="1400" dirty="0">
                          <a:effectLst/>
                        </a:rPr>
                        <a:t>28 (47)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0"/>
                        </a:spcAft>
                      </a:pPr>
                      <a:r>
                        <a:rPr lang="en-AU" sz="1400" dirty="0">
                          <a:effectLst/>
                        </a:rPr>
                        <a:t>10 (28)</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586579735"/>
                  </a:ext>
                </a:extLst>
              </a:tr>
              <a:tr h="370840">
                <a:tc>
                  <a:txBody>
                    <a:bodyPr/>
                    <a:lstStyle/>
                    <a:p>
                      <a:pPr>
                        <a:lnSpc>
                          <a:spcPct val="107000"/>
                        </a:lnSpc>
                        <a:spcAft>
                          <a:spcPts val="0"/>
                        </a:spcAft>
                      </a:pPr>
                      <a:r>
                        <a:rPr lang="en-AU" sz="1400">
                          <a:effectLst/>
                        </a:rPr>
                        <a:t>Drank in last 4 weeks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en-AU" sz="1400">
                          <a:effectLst/>
                        </a:rPr>
                        <a:t>37 (62)</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en-AU" sz="1400">
                          <a:effectLst/>
                        </a:rPr>
                        <a:t>23 (66)</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34221130"/>
                  </a:ext>
                </a:extLst>
              </a:tr>
              <a:tr h="370840">
                <a:tc>
                  <a:txBody>
                    <a:bodyPr/>
                    <a:lstStyle/>
                    <a:p>
                      <a:pPr>
                        <a:lnSpc>
                          <a:spcPct val="107000"/>
                        </a:lnSpc>
                        <a:spcAft>
                          <a:spcPts val="0"/>
                        </a:spcAft>
                      </a:pPr>
                      <a:r>
                        <a:rPr lang="en-AU" sz="1400">
                          <a:effectLst/>
                        </a:rPr>
                        <a:t>Used Cannabis in last 4 weeks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24 (40)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a:effectLst/>
                        </a:rPr>
                        <a:t>14 (40)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AU" sz="1400" dirty="0">
                          <a:effectLst/>
                        </a:rPr>
                        <a:t>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2459618"/>
                  </a:ext>
                </a:extLst>
              </a:tr>
            </a:tbl>
          </a:graphicData>
        </a:graphic>
      </p:graphicFrame>
    </p:spTree>
    <p:extLst>
      <p:ext uri="{BB962C8B-B14F-4D97-AF65-F5344CB8AC3E}">
        <p14:creationId xmlns:p14="http://schemas.microsoft.com/office/powerpoint/2010/main" val="353938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A5B71-368E-4445-945D-CDAA4491F4CB}"/>
              </a:ext>
            </a:extLst>
          </p:cNvPr>
          <p:cNvSpPr>
            <a:spLocks noGrp="1"/>
          </p:cNvSpPr>
          <p:nvPr>
            <p:ph type="title"/>
          </p:nvPr>
        </p:nvSpPr>
        <p:spPr>
          <a:xfrm>
            <a:off x="323528" y="260648"/>
            <a:ext cx="8229600" cy="576064"/>
          </a:xfrm>
        </p:spPr>
        <p:txBody>
          <a:bodyPr/>
          <a:lstStyle/>
          <a:p>
            <a:r>
              <a:rPr lang="en-US" dirty="0"/>
              <a:t>Types of activities undertaken, attenders</a:t>
            </a:r>
            <a:endParaRPr lang="en-AU" dirty="0"/>
          </a:p>
        </p:txBody>
      </p:sp>
      <p:graphicFrame>
        <p:nvGraphicFramePr>
          <p:cNvPr id="4" name="Table 4">
            <a:extLst>
              <a:ext uri="{FF2B5EF4-FFF2-40B4-BE49-F238E27FC236}">
                <a16:creationId xmlns:a16="http://schemas.microsoft.com/office/drawing/2014/main" id="{0735C40B-DFE0-4B75-A4A4-8F2BA67881FA}"/>
              </a:ext>
            </a:extLst>
          </p:cNvPr>
          <p:cNvGraphicFramePr>
            <a:graphicFrameLocks noGrp="1"/>
          </p:cNvGraphicFramePr>
          <p:nvPr>
            <p:ph idx="1"/>
            <p:extLst>
              <p:ext uri="{D42A27DB-BD31-4B8C-83A1-F6EECF244321}">
                <p14:modId xmlns:p14="http://schemas.microsoft.com/office/powerpoint/2010/main" val="2282438961"/>
              </p:ext>
            </p:extLst>
          </p:nvPr>
        </p:nvGraphicFramePr>
        <p:xfrm>
          <a:off x="323528" y="1052736"/>
          <a:ext cx="8568952" cy="4863016"/>
        </p:xfrm>
        <a:graphic>
          <a:graphicData uri="http://schemas.openxmlformats.org/drawingml/2006/table">
            <a:tbl>
              <a:tblPr firstRow="1" bandRow="1">
                <a:tableStyleId>{68D230F3-CF80-4859-8CE7-A43EE81993B5}</a:tableStyleId>
              </a:tblPr>
              <a:tblGrid>
                <a:gridCol w="4284476">
                  <a:extLst>
                    <a:ext uri="{9D8B030D-6E8A-4147-A177-3AD203B41FA5}">
                      <a16:colId xmlns:a16="http://schemas.microsoft.com/office/drawing/2014/main" val="4107066798"/>
                    </a:ext>
                  </a:extLst>
                </a:gridCol>
                <a:gridCol w="4284476">
                  <a:extLst>
                    <a:ext uri="{9D8B030D-6E8A-4147-A177-3AD203B41FA5}">
                      <a16:colId xmlns:a16="http://schemas.microsoft.com/office/drawing/2014/main" val="3599491903"/>
                    </a:ext>
                  </a:extLst>
                </a:gridCol>
              </a:tblGrid>
              <a:tr h="265360">
                <a:tc>
                  <a:txBody>
                    <a:bodyPr/>
                    <a:lstStyle/>
                    <a:p>
                      <a:pPr marL="0">
                        <a:lnSpc>
                          <a:spcPct val="100000"/>
                        </a:lnSpc>
                        <a:spcAft>
                          <a:spcPts val="0"/>
                        </a:spcAft>
                      </a:pPr>
                      <a:r>
                        <a:rPr lang="en-US" sz="1400" b="0" baseline="0" dirty="0">
                          <a:effectLst/>
                        </a:rPr>
                        <a:t>G</a:t>
                      </a:r>
                      <a:r>
                        <a:rPr lang="en-AU" sz="1400" b="0" baseline="0" dirty="0" err="1">
                          <a:effectLst/>
                        </a:rPr>
                        <a:t>eneral</a:t>
                      </a:r>
                      <a:r>
                        <a:rPr lang="en-AU" sz="1400" b="0" baseline="0" dirty="0">
                          <a:effectLst/>
                        </a:rPr>
                        <a:t> activities</a:t>
                      </a:r>
                      <a:endParaRPr lang="en-AU" sz="1400" b="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algn="ctr">
                        <a:lnSpc>
                          <a:spcPct val="100000"/>
                        </a:lnSpc>
                        <a:spcAft>
                          <a:spcPts val="0"/>
                        </a:spcAft>
                      </a:pPr>
                      <a:r>
                        <a:rPr lang="en-AU" sz="1400" baseline="0" dirty="0">
                          <a:effectLst/>
                        </a:rPr>
                        <a:t>N (%)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88087566"/>
                  </a:ext>
                </a:extLst>
              </a:tr>
              <a:tr h="265360">
                <a:tc>
                  <a:txBody>
                    <a:bodyPr/>
                    <a:lstStyle/>
                    <a:p>
                      <a:pPr marL="0">
                        <a:lnSpc>
                          <a:spcPct val="100000"/>
                        </a:lnSpc>
                        <a:spcAft>
                          <a:spcPts val="0"/>
                        </a:spcAft>
                      </a:pPr>
                      <a:r>
                        <a:rPr lang="en-AU" sz="1400" baseline="0" dirty="0">
                          <a:effectLst/>
                        </a:rPr>
                        <a:t>Hang out with friends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ctr">
                        <a:lnSpc>
                          <a:spcPct val="100000"/>
                        </a:lnSpc>
                        <a:spcAft>
                          <a:spcPts val="0"/>
                        </a:spcAft>
                      </a:pPr>
                      <a:r>
                        <a:rPr lang="en-AU" sz="1400" baseline="0" dirty="0">
                          <a:effectLst/>
                        </a:rPr>
                        <a:t>48 (89)</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21258274"/>
                  </a:ext>
                </a:extLst>
              </a:tr>
              <a:tr h="265360">
                <a:tc>
                  <a:txBody>
                    <a:bodyPr/>
                    <a:lstStyle/>
                    <a:p>
                      <a:pPr marL="0">
                        <a:lnSpc>
                          <a:spcPct val="100000"/>
                        </a:lnSpc>
                        <a:spcAft>
                          <a:spcPts val="0"/>
                        </a:spcAft>
                      </a:pPr>
                      <a:r>
                        <a:rPr lang="en-AU" sz="1400" baseline="0" dirty="0">
                          <a:effectLst/>
                        </a:rPr>
                        <a:t>Hang out with staff</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ctr">
                        <a:lnSpc>
                          <a:spcPct val="100000"/>
                        </a:lnSpc>
                        <a:spcAft>
                          <a:spcPts val="0"/>
                        </a:spcAft>
                      </a:pPr>
                      <a:r>
                        <a:rPr lang="en-AU" sz="1400" baseline="0" dirty="0">
                          <a:effectLst/>
                        </a:rPr>
                        <a:t>24 (40)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477961157"/>
                  </a:ext>
                </a:extLst>
              </a:tr>
              <a:tr h="265360">
                <a:tc>
                  <a:txBody>
                    <a:bodyPr/>
                    <a:lstStyle/>
                    <a:p>
                      <a:pPr marL="0">
                        <a:lnSpc>
                          <a:spcPct val="100000"/>
                        </a:lnSpc>
                        <a:spcAft>
                          <a:spcPts val="0"/>
                        </a:spcAft>
                      </a:pPr>
                      <a:r>
                        <a:rPr lang="en-AU" sz="1400" baseline="0" dirty="0">
                          <a:effectLst/>
                        </a:rPr>
                        <a:t>Use computers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a:lnSpc>
                          <a:spcPct val="100000"/>
                        </a:lnSpc>
                        <a:spcAft>
                          <a:spcPts val="0"/>
                        </a:spcAft>
                      </a:pPr>
                      <a:r>
                        <a:rPr lang="en-AU" sz="1400" baseline="0" dirty="0">
                          <a:effectLst/>
                        </a:rPr>
                        <a:t>29 (48)</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3763870"/>
                  </a:ext>
                </a:extLst>
              </a:tr>
              <a:tr h="216982">
                <a:tc>
                  <a:txBody>
                    <a:bodyPr/>
                    <a:lstStyle/>
                    <a:p>
                      <a:pPr marL="0">
                        <a:lnSpc>
                          <a:spcPct val="100000"/>
                        </a:lnSpc>
                        <a:spcAft>
                          <a:spcPts val="0"/>
                        </a:spcAft>
                      </a:pPr>
                      <a:r>
                        <a:rPr lang="en-AU" sz="1400" baseline="0" dirty="0">
                          <a:effectLst/>
                        </a:rPr>
                        <a:t>Taken food package home</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tcPr>
                </a:tc>
                <a:tc>
                  <a:txBody>
                    <a:bodyPr/>
                    <a:lstStyle/>
                    <a:p>
                      <a:pPr marL="0" algn="ctr">
                        <a:lnSpc>
                          <a:spcPct val="100000"/>
                        </a:lnSpc>
                        <a:spcAft>
                          <a:spcPts val="0"/>
                        </a:spcAft>
                      </a:pPr>
                      <a:r>
                        <a:rPr lang="en-AU" sz="1400" baseline="0" dirty="0">
                          <a:effectLst/>
                        </a:rPr>
                        <a:t>10 (17)</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tcPr>
                </a:tc>
                <a:extLst>
                  <a:ext uri="{0D108BD9-81ED-4DB2-BD59-A6C34878D82A}">
                    <a16:rowId xmlns:a16="http://schemas.microsoft.com/office/drawing/2014/main" val="3463412038"/>
                  </a:ext>
                </a:extLst>
              </a:tr>
              <a:tr h="265360">
                <a:tc>
                  <a:txBody>
                    <a:bodyPr/>
                    <a:lstStyle/>
                    <a:p>
                      <a:pPr marL="0">
                        <a:lnSpc>
                          <a:spcPct val="100000"/>
                        </a:lnSpc>
                        <a:spcAft>
                          <a:spcPts val="0"/>
                        </a:spcAft>
                      </a:pPr>
                      <a:r>
                        <a:rPr lang="en-AU" sz="1400" baseline="0" dirty="0">
                          <a:effectLst/>
                        </a:rPr>
                        <a:t>Counselling</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4973610"/>
                  </a:ext>
                </a:extLst>
              </a:tr>
              <a:tr h="328426">
                <a:tc>
                  <a:txBody>
                    <a:bodyPr/>
                    <a:lstStyle/>
                    <a:p>
                      <a:pPr marL="0">
                        <a:lnSpc>
                          <a:spcPct val="100000"/>
                        </a:lnSpc>
                        <a:spcAft>
                          <a:spcPts val="0"/>
                        </a:spcAft>
                      </a:pPr>
                      <a:r>
                        <a:rPr lang="en-AU" sz="1400" baseline="0" dirty="0">
                          <a:effectLst/>
                        </a:rPr>
                        <a:t>Talk to counsellors about my use of alcohol or drugs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5 (8)</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3581091"/>
                  </a:ext>
                </a:extLst>
              </a:tr>
              <a:tr h="265360">
                <a:tc>
                  <a:txBody>
                    <a:bodyPr/>
                    <a:lstStyle/>
                    <a:p>
                      <a:pPr marL="0">
                        <a:lnSpc>
                          <a:spcPct val="100000"/>
                        </a:lnSpc>
                        <a:spcAft>
                          <a:spcPts val="0"/>
                        </a:spcAft>
                      </a:pPr>
                      <a:r>
                        <a:rPr lang="en-AU" sz="1400" baseline="0" dirty="0">
                          <a:effectLst/>
                        </a:rPr>
                        <a:t>Talk to counsellors about my mental health</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8 (13)</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879975240"/>
                  </a:ext>
                </a:extLst>
              </a:tr>
              <a:tr h="265360">
                <a:tc>
                  <a:txBody>
                    <a:bodyPr/>
                    <a:lstStyle/>
                    <a:p>
                      <a:pPr marL="0">
                        <a:lnSpc>
                          <a:spcPct val="100000"/>
                        </a:lnSpc>
                        <a:spcAft>
                          <a:spcPts val="0"/>
                        </a:spcAft>
                      </a:pPr>
                      <a:r>
                        <a:rPr lang="en-AU" sz="1400" baseline="0" dirty="0">
                          <a:effectLst/>
                        </a:rPr>
                        <a:t>Workshops and 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67960855"/>
                  </a:ext>
                </a:extLst>
              </a:tr>
              <a:tr h="265360">
                <a:tc>
                  <a:txBody>
                    <a:bodyPr/>
                    <a:lstStyle/>
                    <a:p>
                      <a:pPr marL="0">
                        <a:lnSpc>
                          <a:spcPct val="100000"/>
                        </a:lnSpc>
                        <a:spcAft>
                          <a:spcPts val="0"/>
                        </a:spcAft>
                      </a:pPr>
                      <a:r>
                        <a:rPr lang="en-AU" sz="1400" baseline="0" dirty="0">
                          <a:effectLst/>
                        </a:rPr>
                        <a:t>Music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15 (25)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86604734"/>
                  </a:ext>
                </a:extLst>
              </a:tr>
              <a:tr h="265360">
                <a:tc>
                  <a:txBody>
                    <a:bodyPr/>
                    <a:lstStyle/>
                    <a:p>
                      <a:pPr marL="0">
                        <a:lnSpc>
                          <a:spcPct val="100000"/>
                        </a:lnSpc>
                        <a:spcAft>
                          <a:spcPts val="0"/>
                        </a:spcAft>
                      </a:pPr>
                      <a:r>
                        <a:rPr lang="en-AU" sz="1400" baseline="0" dirty="0">
                          <a:effectLst/>
                        </a:rPr>
                        <a:t>Dance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15 (25)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726392950"/>
                  </a:ext>
                </a:extLst>
              </a:tr>
              <a:tr h="265360">
                <a:tc>
                  <a:txBody>
                    <a:bodyPr/>
                    <a:lstStyle/>
                    <a:p>
                      <a:pPr marL="0">
                        <a:lnSpc>
                          <a:spcPct val="100000"/>
                        </a:lnSpc>
                        <a:spcAft>
                          <a:spcPts val="0"/>
                        </a:spcAft>
                      </a:pPr>
                      <a:r>
                        <a:rPr lang="en-AU" sz="1400" baseline="0" dirty="0">
                          <a:effectLst/>
                        </a:rPr>
                        <a:t>Art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6 (10)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110209043"/>
                  </a:ext>
                </a:extLst>
              </a:tr>
              <a:tr h="265360">
                <a:tc>
                  <a:txBody>
                    <a:bodyPr/>
                    <a:lstStyle/>
                    <a:p>
                      <a:pPr marL="0">
                        <a:lnSpc>
                          <a:spcPct val="100000"/>
                        </a:lnSpc>
                        <a:spcAft>
                          <a:spcPts val="0"/>
                        </a:spcAft>
                      </a:pPr>
                      <a:r>
                        <a:rPr lang="en-AU" sz="1400" baseline="0" dirty="0">
                          <a:effectLst/>
                        </a:rPr>
                        <a:t>Cooking/food preparation 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8 (13)</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63011728"/>
                  </a:ext>
                </a:extLst>
              </a:tr>
              <a:tr h="265360">
                <a:tc>
                  <a:txBody>
                    <a:bodyPr/>
                    <a:lstStyle/>
                    <a:p>
                      <a:pPr marL="0">
                        <a:lnSpc>
                          <a:spcPct val="100000"/>
                        </a:lnSpc>
                        <a:spcAft>
                          <a:spcPts val="0"/>
                        </a:spcAft>
                      </a:pPr>
                      <a:r>
                        <a:rPr lang="en-AU" sz="1400" baseline="0" dirty="0">
                          <a:effectLst/>
                        </a:rPr>
                        <a:t>Help from staff</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1494876784"/>
                  </a:ext>
                </a:extLst>
              </a:tr>
              <a:tr h="433964">
                <a:tc>
                  <a:txBody>
                    <a:bodyPr/>
                    <a:lstStyle/>
                    <a:p>
                      <a:pPr marL="0">
                        <a:lnSpc>
                          <a:spcPct val="100000"/>
                        </a:lnSpc>
                        <a:spcAft>
                          <a:spcPts val="0"/>
                        </a:spcAft>
                      </a:pPr>
                      <a:r>
                        <a:rPr lang="en-AU" sz="1400" baseline="0" dirty="0">
                          <a:effectLst/>
                        </a:rPr>
                        <a:t>Talked to staff about other services (e.g. doctors, employment)</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9 (15)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12758931"/>
                  </a:ext>
                </a:extLst>
              </a:tr>
              <a:tr h="265360">
                <a:tc>
                  <a:txBody>
                    <a:bodyPr/>
                    <a:lstStyle/>
                    <a:p>
                      <a:pPr marL="0">
                        <a:lnSpc>
                          <a:spcPct val="100000"/>
                        </a:lnSpc>
                        <a:spcAft>
                          <a:spcPts val="0"/>
                        </a:spcAft>
                      </a:pPr>
                      <a:r>
                        <a:rPr lang="en-AU" sz="1400" baseline="0">
                          <a:effectLst/>
                        </a:rPr>
                        <a:t>Talk to staff about school, TAFE, uni or jobs</a:t>
                      </a:r>
                      <a:endParaRPr lang="en-AU" sz="1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6 (10)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30476565"/>
                  </a:ext>
                </a:extLst>
              </a:tr>
              <a:tr h="433964">
                <a:tc>
                  <a:txBody>
                    <a:bodyPr/>
                    <a:lstStyle/>
                    <a:p>
                      <a:pPr marL="0">
                        <a:lnSpc>
                          <a:spcPct val="100000"/>
                        </a:lnSpc>
                        <a:spcAft>
                          <a:spcPts val="0"/>
                        </a:spcAft>
                      </a:pPr>
                      <a:r>
                        <a:rPr lang="en-AU" sz="1400" baseline="0">
                          <a:effectLst/>
                        </a:rPr>
                        <a:t>Talk to staff about other issues or problems in my life</a:t>
                      </a:r>
                      <a:endParaRPr lang="en-AU" sz="1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10 (17)</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0229382"/>
                  </a:ext>
                </a:extLst>
              </a:tr>
            </a:tbl>
          </a:graphicData>
        </a:graphic>
      </p:graphicFrame>
    </p:spTree>
    <p:extLst>
      <p:ext uri="{BB962C8B-B14F-4D97-AF65-F5344CB8AC3E}">
        <p14:creationId xmlns:p14="http://schemas.microsoft.com/office/powerpoint/2010/main" val="1339083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A5B71-368E-4445-945D-CDAA4491F4CB}"/>
              </a:ext>
            </a:extLst>
          </p:cNvPr>
          <p:cNvSpPr>
            <a:spLocks noGrp="1"/>
          </p:cNvSpPr>
          <p:nvPr>
            <p:ph type="title"/>
          </p:nvPr>
        </p:nvSpPr>
        <p:spPr>
          <a:xfrm>
            <a:off x="323528" y="260648"/>
            <a:ext cx="8229600" cy="576064"/>
          </a:xfrm>
        </p:spPr>
        <p:txBody>
          <a:bodyPr/>
          <a:lstStyle/>
          <a:p>
            <a:r>
              <a:rPr lang="en-US" dirty="0"/>
              <a:t>Types of activities undertaken, attenders</a:t>
            </a:r>
            <a:endParaRPr lang="en-AU" dirty="0"/>
          </a:p>
        </p:txBody>
      </p:sp>
      <p:graphicFrame>
        <p:nvGraphicFramePr>
          <p:cNvPr id="4" name="Table 4">
            <a:extLst>
              <a:ext uri="{FF2B5EF4-FFF2-40B4-BE49-F238E27FC236}">
                <a16:creationId xmlns:a16="http://schemas.microsoft.com/office/drawing/2014/main" id="{0735C40B-DFE0-4B75-A4A4-8F2BA67881FA}"/>
              </a:ext>
            </a:extLst>
          </p:cNvPr>
          <p:cNvGraphicFramePr>
            <a:graphicFrameLocks noGrp="1"/>
          </p:cNvGraphicFramePr>
          <p:nvPr>
            <p:ph idx="1"/>
            <p:extLst>
              <p:ext uri="{D42A27DB-BD31-4B8C-83A1-F6EECF244321}">
                <p14:modId xmlns:p14="http://schemas.microsoft.com/office/powerpoint/2010/main" val="2811495300"/>
              </p:ext>
            </p:extLst>
          </p:nvPr>
        </p:nvGraphicFramePr>
        <p:xfrm>
          <a:off x="323528" y="1052736"/>
          <a:ext cx="8568952" cy="4863016"/>
        </p:xfrm>
        <a:graphic>
          <a:graphicData uri="http://schemas.openxmlformats.org/drawingml/2006/table">
            <a:tbl>
              <a:tblPr firstRow="1" bandRow="1">
                <a:tableStyleId>{68D230F3-CF80-4859-8CE7-A43EE81993B5}</a:tableStyleId>
              </a:tblPr>
              <a:tblGrid>
                <a:gridCol w="4284476">
                  <a:extLst>
                    <a:ext uri="{9D8B030D-6E8A-4147-A177-3AD203B41FA5}">
                      <a16:colId xmlns:a16="http://schemas.microsoft.com/office/drawing/2014/main" val="4107066798"/>
                    </a:ext>
                  </a:extLst>
                </a:gridCol>
                <a:gridCol w="4284476">
                  <a:extLst>
                    <a:ext uri="{9D8B030D-6E8A-4147-A177-3AD203B41FA5}">
                      <a16:colId xmlns:a16="http://schemas.microsoft.com/office/drawing/2014/main" val="3599491903"/>
                    </a:ext>
                  </a:extLst>
                </a:gridCol>
              </a:tblGrid>
              <a:tr h="265360">
                <a:tc>
                  <a:txBody>
                    <a:bodyPr/>
                    <a:lstStyle/>
                    <a:p>
                      <a:pPr marL="0">
                        <a:lnSpc>
                          <a:spcPct val="100000"/>
                        </a:lnSpc>
                        <a:spcAft>
                          <a:spcPts val="0"/>
                        </a:spcAft>
                      </a:pPr>
                      <a:r>
                        <a:rPr lang="en-US" sz="1400" b="0" baseline="0" dirty="0">
                          <a:effectLst/>
                        </a:rPr>
                        <a:t>G</a:t>
                      </a:r>
                      <a:r>
                        <a:rPr lang="en-AU" sz="1400" b="0" baseline="0" dirty="0" err="1">
                          <a:effectLst/>
                        </a:rPr>
                        <a:t>eneral</a:t>
                      </a:r>
                      <a:r>
                        <a:rPr lang="en-AU" sz="1400" b="0" baseline="0" dirty="0">
                          <a:effectLst/>
                        </a:rPr>
                        <a:t> activities</a:t>
                      </a:r>
                      <a:endParaRPr lang="en-AU" sz="1400" b="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algn="ctr">
                        <a:lnSpc>
                          <a:spcPct val="100000"/>
                        </a:lnSpc>
                        <a:spcAft>
                          <a:spcPts val="0"/>
                        </a:spcAft>
                      </a:pPr>
                      <a:r>
                        <a:rPr lang="en-AU" sz="1400" baseline="0" dirty="0">
                          <a:effectLst/>
                        </a:rPr>
                        <a:t>N (%)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88087566"/>
                  </a:ext>
                </a:extLst>
              </a:tr>
              <a:tr h="265360">
                <a:tc>
                  <a:txBody>
                    <a:bodyPr/>
                    <a:lstStyle/>
                    <a:p>
                      <a:pPr marL="0">
                        <a:lnSpc>
                          <a:spcPct val="100000"/>
                        </a:lnSpc>
                        <a:spcAft>
                          <a:spcPts val="0"/>
                        </a:spcAft>
                      </a:pPr>
                      <a:r>
                        <a:rPr lang="en-AU" sz="1400" baseline="0" dirty="0">
                          <a:effectLst/>
                        </a:rPr>
                        <a:t>Hang out with friends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marL="0" algn="ctr">
                        <a:lnSpc>
                          <a:spcPct val="100000"/>
                        </a:lnSpc>
                        <a:spcAft>
                          <a:spcPts val="0"/>
                        </a:spcAft>
                      </a:pPr>
                      <a:r>
                        <a:rPr lang="en-AU" sz="1400" baseline="0" dirty="0">
                          <a:effectLst/>
                        </a:rPr>
                        <a:t>48 (89)</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2721258274"/>
                  </a:ext>
                </a:extLst>
              </a:tr>
              <a:tr h="265360">
                <a:tc>
                  <a:txBody>
                    <a:bodyPr/>
                    <a:lstStyle/>
                    <a:p>
                      <a:pPr marL="0">
                        <a:lnSpc>
                          <a:spcPct val="100000"/>
                        </a:lnSpc>
                        <a:spcAft>
                          <a:spcPts val="0"/>
                        </a:spcAft>
                      </a:pPr>
                      <a:r>
                        <a:rPr lang="en-AU" sz="1400" baseline="0" dirty="0">
                          <a:effectLst/>
                        </a:rPr>
                        <a:t>Hang out with staff</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marL="0" algn="ctr">
                        <a:lnSpc>
                          <a:spcPct val="100000"/>
                        </a:lnSpc>
                        <a:spcAft>
                          <a:spcPts val="0"/>
                        </a:spcAft>
                      </a:pPr>
                      <a:r>
                        <a:rPr lang="en-AU" sz="1400" baseline="0" dirty="0">
                          <a:effectLst/>
                        </a:rPr>
                        <a:t>24 (40)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solidFill>
                      <a:schemeClr val="accent5">
                        <a:lumMod val="20000"/>
                        <a:lumOff val="80000"/>
                      </a:schemeClr>
                    </a:solidFill>
                  </a:tcPr>
                </a:tc>
                <a:extLst>
                  <a:ext uri="{0D108BD9-81ED-4DB2-BD59-A6C34878D82A}">
                    <a16:rowId xmlns:a16="http://schemas.microsoft.com/office/drawing/2014/main" val="3477961157"/>
                  </a:ext>
                </a:extLst>
              </a:tr>
              <a:tr h="265360">
                <a:tc>
                  <a:txBody>
                    <a:bodyPr/>
                    <a:lstStyle/>
                    <a:p>
                      <a:pPr marL="0">
                        <a:lnSpc>
                          <a:spcPct val="100000"/>
                        </a:lnSpc>
                        <a:spcAft>
                          <a:spcPts val="0"/>
                        </a:spcAft>
                      </a:pPr>
                      <a:r>
                        <a:rPr lang="en-AU" sz="1400" baseline="0" dirty="0">
                          <a:effectLst/>
                        </a:rPr>
                        <a:t>Use computers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algn="ctr">
                        <a:lnSpc>
                          <a:spcPct val="100000"/>
                        </a:lnSpc>
                        <a:spcAft>
                          <a:spcPts val="0"/>
                        </a:spcAft>
                      </a:pPr>
                      <a:r>
                        <a:rPr lang="en-AU" sz="1400" baseline="0" dirty="0">
                          <a:effectLst/>
                        </a:rPr>
                        <a:t>29 (48)</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33763870"/>
                  </a:ext>
                </a:extLst>
              </a:tr>
              <a:tr h="216982">
                <a:tc>
                  <a:txBody>
                    <a:bodyPr/>
                    <a:lstStyle/>
                    <a:p>
                      <a:pPr marL="0">
                        <a:lnSpc>
                          <a:spcPct val="100000"/>
                        </a:lnSpc>
                        <a:spcAft>
                          <a:spcPts val="0"/>
                        </a:spcAft>
                      </a:pPr>
                      <a:r>
                        <a:rPr lang="en-AU" sz="1400" baseline="0" dirty="0">
                          <a:effectLst/>
                        </a:rPr>
                        <a:t>Taken food package home</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algn="ctr">
                        <a:lnSpc>
                          <a:spcPct val="100000"/>
                        </a:lnSpc>
                        <a:spcAft>
                          <a:spcPts val="0"/>
                        </a:spcAft>
                      </a:pPr>
                      <a:r>
                        <a:rPr lang="en-AU" sz="1400" baseline="0" dirty="0">
                          <a:effectLst/>
                        </a:rPr>
                        <a:t>10 (17)</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63412038"/>
                  </a:ext>
                </a:extLst>
              </a:tr>
              <a:tr h="265360">
                <a:tc>
                  <a:txBody>
                    <a:bodyPr/>
                    <a:lstStyle/>
                    <a:p>
                      <a:pPr marL="0">
                        <a:lnSpc>
                          <a:spcPct val="100000"/>
                        </a:lnSpc>
                        <a:spcAft>
                          <a:spcPts val="0"/>
                        </a:spcAft>
                      </a:pPr>
                      <a:r>
                        <a:rPr lang="en-AU" sz="1400" baseline="0" dirty="0">
                          <a:effectLst/>
                        </a:rPr>
                        <a:t>Counselling</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4973610"/>
                  </a:ext>
                </a:extLst>
              </a:tr>
              <a:tr h="328426">
                <a:tc>
                  <a:txBody>
                    <a:bodyPr/>
                    <a:lstStyle/>
                    <a:p>
                      <a:pPr marL="0">
                        <a:lnSpc>
                          <a:spcPct val="100000"/>
                        </a:lnSpc>
                        <a:spcAft>
                          <a:spcPts val="0"/>
                        </a:spcAft>
                      </a:pPr>
                      <a:r>
                        <a:rPr lang="en-AU" sz="1400" baseline="0" dirty="0">
                          <a:effectLst/>
                        </a:rPr>
                        <a:t>Talk to counsellors about my use of alcohol or drugs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5 (8)</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3581091"/>
                  </a:ext>
                </a:extLst>
              </a:tr>
              <a:tr h="265360">
                <a:tc>
                  <a:txBody>
                    <a:bodyPr/>
                    <a:lstStyle/>
                    <a:p>
                      <a:pPr marL="0">
                        <a:lnSpc>
                          <a:spcPct val="100000"/>
                        </a:lnSpc>
                        <a:spcAft>
                          <a:spcPts val="0"/>
                        </a:spcAft>
                      </a:pPr>
                      <a:r>
                        <a:rPr lang="en-AU" sz="1400" baseline="0" dirty="0">
                          <a:effectLst/>
                        </a:rPr>
                        <a:t>Talk to counsellors about my mental health</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8 (13)</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879975240"/>
                  </a:ext>
                </a:extLst>
              </a:tr>
              <a:tr h="265360">
                <a:tc>
                  <a:txBody>
                    <a:bodyPr/>
                    <a:lstStyle/>
                    <a:p>
                      <a:pPr marL="0">
                        <a:lnSpc>
                          <a:spcPct val="100000"/>
                        </a:lnSpc>
                        <a:spcAft>
                          <a:spcPts val="0"/>
                        </a:spcAft>
                      </a:pPr>
                      <a:r>
                        <a:rPr lang="en-AU" sz="1400" baseline="0" dirty="0">
                          <a:effectLst/>
                        </a:rPr>
                        <a:t>Workshops and 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67960855"/>
                  </a:ext>
                </a:extLst>
              </a:tr>
              <a:tr h="265360">
                <a:tc>
                  <a:txBody>
                    <a:bodyPr/>
                    <a:lstStyle/>
                    <a:p>
                      <a:pPr marL="0">
                        <a:lnSpc>
                          <a:spcPct val="100000"/>
                        </a:lnSpc>
                        <a:spcAft>
                          <a:spcPts val="0"/>
                        </a:spcAft>
                      </a:pPr>
                      <a:r>
                        <a:rPr lang="en-AU" sz="1400" baseline="0" dirty="0">
                          <a:effectLst/>
                        </a:rPr>
                        <a:t>Music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15 (25)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86604734"/>
                  </a:ext>
                </a:extLst>
              </a:tr>
              <a:tr h="265360">
                <a:tc>
                  <a:txBody>
                    <a:bodyPr/>
                    <a:lstStyle/>
                    <a:p>
                      <a:pPr marL="0">
                        <a:lnSpc>
                          <a:spcPct val="100000"/>
                        </a:lnSpc>
                        <a:spcAft>
                          <a:spcPts val="0"/>
                        </a:spcAft>
                      </a:pPr>
                      <a:r>
                        <a:rPr lang="en-AU" sz="1400" baseline="0" dirty="0">
                          <a:effectLst/>
                        </a:rPr>
                        <a:t>Dance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15 (25)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726392950"/>
                  </a:ext>
                </a:extLst>
              </a:tr>
              <a:tr h="265360">
                <a:tc>
                  <a:txBody>
                    <a:bodyPr/>
                    <a:lstStyle/>
                    <a:p>
                      <a:pPr marL="0">
                        <a:lnSpc>
                          <a:spcPct val="100000"/>
                        </a:lnSpc>
                        <a:spcAft>
                          <a:spcPts val="0"/>
                        </a:spcAft>
                      </a:pPr>
                      <a:r>
                        <a:rPr lang="en-AU" sz="1400" baseline="0" dirty="0">
                          <a:effectLst/>
                        </a:rPr>
                        <a:t>Art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6 (10)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110209043"/>
                  </a:ext>
                </a:extLst>
              </a:tr>
              <a:tr h="265360">
                <a:tc>
                  <a:txBody>
                    <a:bodyPr/>
                    <a:lstStyle/>
                    <a:p>
                      <a:pPr marL="0">
                        <a:lnSpc>
                          <a:spcPct val="100000"/>
                        </a:lnSpc>
                        <a:spcAft>
                          <a:spcPts val="0"/>
                        </a:spcAft>
                      </a:pPr>
                      <a:r>
                        <a:rPr lang="en-AU" sz="1400" baseline="0" dirty="0">
                          <a:effectLst/>
                        </a:rPr>
                        <a:t>Cooking/food preparation 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8 (13)</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63011728"/>
                  </a:ext>
                </a:extLst>
              </a:tr>
              <a:tr h="265360">
                <a:tc>
                  <a:txBody>
                    <a:bodyPr/>
                    <a:lstStyle/>
                    <a:p>
                      <a:pPr marL="0">
                        <a:lnSpc>
                          <a:spcPct val="100000"/>
                        </a:lnSpc>
                        <a:spcAft>
                          <a:spcPts val="0"/>
                        </a:spcAft>
                      </a:pPr>
                      <a:r>
                        <a:rPr lang="en-AU" sz="1400" baseline="0" dirty="0">
                          <a:effectLst/>
                        </a:rPr>
                        <a:t>Help from staff</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1494876784"/>
                  </a:ext>
                </a:extLst>
              </a:tr>
              <a:tr h="433964">
                <a:tc>
                  <a:txBody>
                    <a:bodyPr/>
                    <a:lstStyle/>
                    <a:p>
                      <a:pPr marL="0">
                        <a:lnSpc>
                          <a:spcPct val="100000"/>
                        </a:lnSpc>
                        <a:spcAft>
                          <a:spcPts val="0"/>
                        </a:spcAft>
                      </a:pPr>
                      <a:r>
                        <a:rPr lang="en-AU" sz="1400" baseline="0" dirty="0">
                          <a:effectLst/>
                        </a:rPr>
                        <a:t>Talked to staff about other services (e.g. doctors, employment)</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9 (15)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12758931"/>
                  </a:ext>
                </a:extLst>
              </a:tr>
              <a:tr h="265360">
                <a:tc>
                  <a:txBody>
                    <a:bodyPr/>
                    <a:lstStyle/>
                    <a:p>
                      <a:pPr marL="0">
                        <a:lnSpc>
                          <a:spcPct val="100000"/>
                        </a:lnSpc>
                        <a:spcAft>
                          <a:spcPts val="0"/>
                        </a:spcAft>
                      </a:pPr>
                      <a:r>
                        <a:rPr lang="en-AU" sz="1400" baseline="0">
                          <a:effectLst/>
                        </a:rPr>
                        <a:t>Talk to staff about school, TAFE, uni or jobs</a:t>
                      </a:r>
                      <a:endParaRPr lang="en-AU" sz="1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6 (10)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30476565"/>
                  </a:ext>
                </a:extLst>
              </a:tr>
              <a:tr h="433964">
                <a:tc>
                  <a:txBody>
                    <a:bodyPr/>
                    <a:lstStyle/>
                    <a:p>
                      <a:pPr marL="0">
                        <a:lnSpc>
                          <a:spcPct val="100000"/>
                        </a:lnSpc>
                        <a:spcAft>
                          <a:spcPts val="0"/>
                        </a:spcAft>
                      </a:pPr>
                      <a:r>
                        <a:rPr lang="en-AU" sz="1400" baseline="0">
                          <a:effectLst/>
                        </a:rPr>
                        <a:t>Talk to staff about other issues or problems in my life</a:t>
                      </a:r>
                      <a:endParaRPr lang="en-AU" sz="1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10 (17)</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0229382"/>
                  </a:ext>
                </a:extLst>
              </a:tr>
            </a:tbl>
          </a:graphicData>
        </a:graphic>
      </p:graphicFrame>
    </p:spTree>
    <p:extLst>
      <p:ext uri="{BB962C8B-B14F-4D97-AF65-F5344CB8AC3E}">
        <p14:creationId xmlns:p14="http://schemas.microsoft.com/office/powerpoint/2010/main" val="3920635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A5B71-368E-4445-945D-CDAA4491F4CB}"/>
              </a:ext>
            </a:extLst>
          </p:cNvPr>
          <p:cNvSpPr>
            <a:spLocks noGrp="1"/>
          </p:cNvSpPr>
          <p:nvPr>
            <p:ph type="title"/>
          </p:nvPr>
        </p:nvSpPr>
        <p:spPr>
          <a:xfrm>
            <a:off x="323528" y="260648"/>
            <a:ext cx="8229600" cy="576064"/>
          </a:xfrm>
        </p:spPr>
        <p:txBody>
          <a:bodyPr/>
          <a:lstStyle/>
          <a:p>
            <a:r>
              <a:rPr lang="en-US" dirty="0"/>
              <a:t>Types of activities undertaken, attenders</a:t>
            </a:r>
            <a:endParaRPr lang="en-AU" dirty="0"/>
          </a:p>
        </p:txBody>
      </p:sp>
      <p:graphicFrame>
        <p:nvGraphicFramePr>
          <p:cNvPr id="4" name="Table 4">
            <a:extLst>
              <a:ext uri="{FF2B5EF4-FFF2-40B4-BE49-F238E27FC236}">
                <a16:creationId xmlns:a16="http://schemas.microsoft.com/office/drawing/2014/main" id="{0735C40B-DFE0-4B75-A4A4-8F2BA67881FA}"/>
              </a:ext>
            </a:extLst>
          </p:cNvPr>
          <p:cNvGraphicFramePr>
            <a:graphicFrameLocks noGrp="1"/>
          </p:cNvGraphicFramePr>
          <p:nvPr>
            <p:ph idx="1"/>
            <p:extLst>
              <p:ext uri="{D42A27DB-BD31-4B8C-83A1-F6EECF244321}">
                <p14:modId xmlns:p14="http://schemas.microsoft.com/office/powerpoint/2010/main" val="2387230830"/>
              </p:ext>
            </p:extLst>
          </p:nvPr>
        </p:nvGraphicFramePr>
        <p:xfrm>
          <a:off x="323528" y="1052736"/>
          <a:ext cx="8568952" cy="4863016"/>
        </p:xfrm>
        <a:graphic>
          <a:graphicData uri="http://schemas.openxmlformats.org/drawingml/2006/table">
            <a:tbl>
              <a:tblPr firstRow="1" bandRow="1">
                <a:tableStyleId>{68D230F3-CF80-4859-8CE7-A43EE81993B5}</a:tableStyleId>
              </a:tblPr>
              <a:tblGrid>
                <a:gridCol w="4284476">
                  <a:extLst>
                    <a:ext uri="{9D8B030D-6E8A-4147-A177-3AD203B41FA5}">
                      <a16:colId xmlns:a16="http://schemas.microsoft.com/office/drawing/2014/main" val="4107066798"/>
                    </a:ext>
                  </a:extLst>
                </a:gridCol>
                <a:gridCol w="4284476">
                  <a:extLst>
                    <a:ext uri="{9D8B030D-6E8A-4147-A177-3AD203B41FA5}">
                      <a16:colId xmlns:a16="http://schemas.microsoft.com/office/drawing/2014/main" val="3599491903"/>
                    </a:ext>
                  </a:extLst>
                </a:gridCol>
              </a:tblGrid>
              <a:tr h="265360">
                <a:tc>
                  <a:txBody>
                    <a:bodyPr/>
                    <a:lstStyle/>
                    <a:p>
                      <a:pPr marL="0">
                        <a:lnSpc>
                          <a:spcPct val="100000"/>
                        </a:lnSpc>
                        <a:spcAft>
                          <a:spcPts val="0"/>
                        </a:spcAft>
                      </a:pPr>
                      <a:r>
                        <a:rPr lang="en-US" sz="1400" b="0" baseline="0" dirty="0">
                          <a:effectLst/>
                        </a:rPr>
                        <a:t>G</a:t>
                      </a:r>
                      <a:r>
                        <a:rPr lang="en-AU" sz="1400" b="0" baseline="0" dirty="0" err="1">
                          <a:effectLst/>
                        </a:rPr>
                        <a:t>eneral</a:t>
                      </a:r>
                      <a:r>
                        <a:rPr lang="en-AU" sz="1400" b="0" baseline="0" dirty="0">
                          <a:effectLst/>
                        </a:rPr>
                        <a:t> activities</a:t>
                      </a:r>
                      <a:endParaRPr lang="en-AU" sz="1400" b="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marL="0" algn="ctr">
                        <a:lnSpc>
                          <a:spcPct val="100000"/>
                        </a:lnSpc>
                        <a:spcAft>
                          <a:spcPts val="0"/>
                        </a:spcAft>
                      </a:pPr>
                      <a:r>
                        <a:rPr lang="en-AU" sz="1400" baseline="0" dirty="0">
                          <a:effectLst/>
                        </a:rPr>
                        <a:t>N (%)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88087566"/>
                  </a:ext>
                </a:extLst>
              </a:tr>
              <a:tr h="265360">
                <a:tc>
                  <a:txBody>
                    <a:bodyPr/>
                    <a:lstStyle/>
                    <a:p>
                      <a:pPr marL="0">
                        <a:lnSpc>
                          <a:spcPct val="100000"/>
                        </a:lnSpc>
                        <a:spcAft>
                          <a:spcPts val="0"/>
                        </a:spcAft>
                      </a:pPr>
                      <a:r>
                        <a:rPr lang="en-AU" sz="1400" baseline="0" dirty="0">
                          <a:effectLst/>
                        </a:rPr>
                        <a:t>Hang out with friends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mpd="sng">
                      <a:noFill/>
                    </a:lnT>
                    <a:noFill/>
                  </a:tcPr>
                </a:tc>
                <a:tc>
                  <a:txBody>
                    <a:bodyPr/>
                    <a:lstStyle/>
                    <a:p>
                      <a:pPr marL="0" algn="ctr">
                        <a:lnSpc>
                          <a:spcPct val="100000"/>
                        </a:lnSpc>
                        <a:spcAft>
                          <a:spcPts val="0"/>
                        </a:spcAft>
                      </a:pPr>
                      <a:r>
                        <a:rPr lang="en-AU" sz="1400" baseline="0" dirty="0">
                          <a:effectLst/>
                        </a:rPr>
                        <a:t>48 (89)</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mpd="sng">
                      <a:noFill/>
                    </a:lnT>
                    <a:noFill/>
                  </a:tcPr>
                </a:tc>
                <a:extLst>
                  <a:ext uri="{0D108BD9-81ED-4DB2-BD59-A6C34878D82A}">
                    <a16:rowId xmlns:a16="http://schemas.microsoft.com/office/drawing/2014/main" val="2721258274"/>
                  </a:ext>
                </a:extLst>
              </a:tr>
              <a:tr h="265360">
                <a:tc>
                  <a:txBody>
                    <a:bodyPr/>
                    <a:lstStyle/>
                    <a:p>
                      <a:pPr marL="0">
                        <a:lnSpc>
                          <a:spcPct val="100000"/>
                        </a:lnSpc>
                        <a:spcAft>
                          <a:spcPts val="0"/>
                        </a:spcAft>
                      </a:pPr>
                      <a:r>
                        <a:rPr lang="en-AU" sz="1400" baseline="0" dirty="0">
                          <a:effectLst/>
                        </a:rPr>
                        <a:t>Hang out with staff</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24 (40)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477961157"/>
                  </a:ext>
                </a:extLst>
              </a:tr>
              <a:tr h="265360">
                <a:tc>
                  <a:txBody>
                    <a:bodyPr/>
                    <a:lstStyle/>
                    <a:p>
                      <a:pPr marL="0">
                        <a:lnSpc>
                          <a:spcPct val="100000"/>
                        </a:lnSpc>
                        <a:spcAft>
                          <a:spcPts val="0"/>
                        </a:spcAft>
                      </a:pPr>
                      <a:r>
                        <a:rPr lang="en-AU" sz="1400" baseline="0" dirty="0">
                          <a:effectLst/>
                        </a:rPr>
                        <a:t>Use computers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29 (48)</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933763870"/>
                  </a:ext>
                </a:extLst>
              </a:tr>
              <a:tr h="216982">
                <a:tc>
                  <a:txBody>
                    <a:bodyPr/>
                    <a:lstStyle/>
                    <a:p>
                      <a:pPr marL="0">
                        <a:lnSpc>
                          <a:spcPct val="100000"/>
                        </a:lnSpc>
                        <a:spcAft>
                          <a:spcPts val="0"/>
                        </a:spcAft>
                      </a:pPr>
                      <a:r>
                        <a:rPr lang="en-AU" sz="1400" baseline="0" dirty="0">
                          <a:effectLst/>
                        </a:rPr>
                        <a:t>Taken food package home</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10 (17)</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63412038"/>
                  </a:ext>
                </a:extLst>
              </a:tr>
              <a:tr h="265360">
                <a:tc>
                  <a:txBody>
                    <a:bodyPr/>
                    <a:lstStyle/>
                    <a:p>
                      <a:pPr marL="0">
                        <a:lnSpc>
                          <a:spcPct val="100000"/>
                        </a:lnSpc>
                        <a:spcAft>
                          <a:spcPts val="0"/>
                        </a:spcAft>
                      </a:pPr>
                      <a:r>
                        <a:rPr lang="en-AU" sz="1400" baseline="0" dirty="0">
                          <a:effectLst/>
                        </a:rPr>
                        <a:t>Counselling</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4973610"/>
                  </a:ext>
                </a:extLst>
              </a:tr>
              <a:tr h="328426">
                <a:tc>
                  <a:txBody>
                    <a:bodyPr/>
                    <a:lstStyle/>
                    <a:p>
                      <a:pPr marL="0">
                        <a:lnSpc>
                          <a:spcPct val="100000"/>
                        </a:lnSpc>
                        <a:spcAft>
                          <a:spcPts val="0"/>
                        </a:spcAft>
                      </a:pPr>
                      <a:r>
                        <a:rPr lang="en-AU" sz="1400" baseline="0" dirty="0">
                          <a:effectLst/>
                        </a:rPr>
                        <a:t>Talk to counsellors about my use of alcohol or drugs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5 (8)</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3581091"/>
                  </a:ext>
                </a:extLst>
              </a:tr>
              <a:tr h="265360">
                <a:tc>
                  <a:txBody>
                    <a:bodyPr/>
                    <a:lstStyle/>
                    <a:p>
                      <a:pPr marL="0">
                        <a:lnSpc>
                          <a:spcPct val="100000"/>
                        </a:lnSpc>
                        <a:spcAft>
                          <a:spcPts val="0"/>
                        </a:spcAft>
                      </a:pPr>
                      <a:r>
                        <a:rPr lang="en-AU" sz="1400" baseline="0" dirty="0">
                          <a:effectLst/>
                        </a:rPr>
                        <a:t>Talk to counsellors about my mental health</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8 (13)</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879975240"/>
                  </a:ext>
                </a:extLst>
              </a:tr>
              <a:tr h="265360">
                <a:tc>
                  <a:txBody>
                    <a:bodyPr/>
                    <a:lstStyle/>
                    <a:p>
                      <a:pPr marL="0">
                        <a:lnSpc>
                          <a:spcPct val="100000"/>
                        </a:lnSpc>
                        <a:spcAft>
                          <a:spcPts val="0"/>
                        </a:spcAft>
                      </a:pPr>
                      <a:r>
                        <a:rPr lang="en-AU" sz="1400" baseline="0" dirty="0">
                          <a:effectLst/>
                        </a:rPr>
                        <a:t>Workshops and 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7960855"/>
                  </a:ext>
                </a:extLst>
              </a:tr>
              <a:tr h="265360">
                <a:tc>
                  <a:txBody>
                    <a:bodyPr/>
                    <a:lstStyle/>
                    <a:p>
                      <a:pPr marL="0">
                        <a:lnSpc>
                          <a:spcPct val="100000"/>
                        </a:lnSpc>
                        <a:spcAft>
                          <a:spcPts val="0"/>
                        </a:spcAft>
                      </a:pPr>
                      <a:r>
                        <a:rPr lang="en-AU" sz="1400" baseline="0" dirty="0">
                          <a:effectLst/>
                        </a:rPr>
                        <a:t>Music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marL="0" algn="ctr">
                        <a:lnSpc>
                          <a:spcPct val="100000"/>
                        </a:lnSpc>
                        <a:spcAft>
                          <a:spcPts val="0"/>
                        </a:spcAft>
                      </a:pPr>
                      <a:r>
                        <a:rPr lang="en-AU" sz="1400" baseline="0" dirty="0">
                          <a:effectLst/>
                        </a:rPr>
                        <a:t>15 (25)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1386604734"/>
                  </a:ext>
                </a:extLst>
              </a:tr>
              <a:tr h="265360">
                <a:tc>
                  <a:txBody>
                    <a:bodyPr/>
                    <a:lstStyle/>
                    <a:p>
                      <a:pPr marL="0">
                        <a:lnSpc>
                          <a:spcPct val="100000"/>
                        </a:lnSpc>
                        <a:spcAft>
                          <a:spcPts val="0"/>
                        </a:spcAft>
                      </a:pPr>
                      <a:r>
                        <a:rPr lang="en-AU" sz="1400" baseline="0" dirty="0">
                          <a:effectLst/>
                        </a:rPr>
                        <a:t>Dance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algn="ctr">
                        <a:lnSpc>
                          <a:spcPct val="100000"/>
                        </a:lnSpc>
                        <a:spcAft>
                          <a:spcPts val="0"/>
                        </a:spcAft>
                      </a:pPr>
                      <a:r>
                        <a:rPr lang="en-AU" sz="1400" baseline="0" dirty="0">
                          <a:effectLst/>
                        </a:rPr>
                        <a:t>15 (25)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26392950"/>
                  </a:ext>
                </a:extLst>
              </a:tr>
              <a:tr h="265360">
                <a:tc>
                  <a:txBody>
                    <a:bodyPr/>
                    <a:lstStyle/>
                    <a:p>
                      <a:pPr marL="0">
                        <a:lnSpc>
                          <a:spcPct val="100000"/>
                        </a:lnSpc>
                        <a:spcAft>
                          <a:spcPts val="0"/>
                        </a:spcAft>
                      </a:pPr>
                      <a:r>
                        <a:rPr lang="en-AU" sz="1400" baseline="0" dirty="0">
                          <a:effectLst/>
                        </a:rPr>
                        <a:t>Art workshops/classes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algn="ctr">
                        <a:lnSpc>
                          <a:spcPct val="100000"/>
                        </a:lnSpc>
                        <a:spcAft>
                          <a:spcPts val="0"/>
                        </a:spcAft>
                      </a:pPr>
                      <a:r>
                        <a:rPr lang="en-AU" sz="1400" baseline="0" dirty="0">
                          <a:effectLst/>
                        </a:rPr>
                        <a:t>6 (10)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110209043"/>
                  </a:ext>
                </a:extLst>
              </a:tr>
              <a:tr h="265360">
                <a:tc>
                  <a:txBody>
                    <a:bodyPr/>
                    <a:lstStyle/>
                    <a:p>
                      <a:pPr marL="0">
                        <a:lnSpc>
                          <a:spcPct val="100000"/>
                        </a:lnSpc>
                        <a:spcAft>
                          <a:spcPts val="0"/>
                        </a:spcAft>
                      </a:pPr>
                      <a:r>
                        <a:rPr lang="en-AU" sz="1400" baseline="0" dirty="0">
                          <a:effectLst/>
                        </a:rPr>
                        <a:t>Cooking/food preparation classes</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8 (13)</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63011728"/>
                  </a:ext>
                </a:extLst>
              </a:tr>
              <a:tr h="265360">
                <a:tc>
                  <a:txBody>
                    <a:bodyPr/>
                    <a:lstStyle/>
                    <a:p>
                      <a:pPr marL="0">
                        <a:lnSpc>
                          <a:spcPct val="100000"/>
                        </a:lnSpc>
                        <a:spcAft>
                          <a:spcPts val="0"/>
                        </a:spcAft>
                      </a:pPr>
                      <a:r>
                        <a:rPr lang="en-AU" sz="1400" baseline="0" dirty="0">
                          <a:effectLst/>
                        </a:rPr>
                        <a:t>Help from staff</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algn="ctr">
                        <a:lnSpc>
                          <a:spcPct val="100000"/>
                        </a:lnSpc>
                        <a:spcAft>
                          <a:spcPts val="0"/>
                        </a:spcAft>
                      </a:pPr>
                      <a:r>
                        <a:rPr lang="en-AU" sz="1400" baseline="0" dirty="0">
                          <a:effectLst/>
                        </a:rPr>
                        <a:t> </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1494876784"/>
                  </a:ext>
                </a:extLst>
              </a:tr>
              <a:tr h="433964">
                <a:tc>
                  <a:txBody>
                    <a:bodyPr/>
                    <a:lstStyle/>
                    <a:p>
                      <a:pPr marL="0">
                        <a:lnSpc>
                          <a:spcPct val="100000"/>
                        </a:lnSpc>
                        <a:spcAft>
                          <a:spcPts val="0"/>
                        </a:spcAft>
                      </a:pPr>
                      <a:r>
                        <a:rPr lang="en-AU" sz="1400" baseline="0" dirty="0">
                          <a:effectLst/>
                        </a:rPr>
                        <a:t>Talked to staff about other services (e.g. doctors, employment)</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9 (15)</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12758931"/>
                  </a:ext>
                </a:extLst>
              </a:tr>
              <a:tr h="265360">
                <a:tc>
                  <a:txBody>
                    <a:bodyPr/>
                    <a:lstStyle/>
                    <a:p>
                      <a:pPr marL="0">
                        <a:lnSpc>
                          <a:spcPct val="100000"/>
                        </a:lnSpc>
                        <a:spcAft>
                          <a:spcPts val="0"/>
                        </a:spcAft>
                      </a:pPr>
                      <a:r>
                        <a:rPr lang="en-AU" sz="1400" baseline="0">
                          <a:effectLst/>
                        </a:rPr>
                        <a:t>Talk to staff about school, TAFE, uni or jobs</a:t>
                      </a:r>
                      <a:endParaRPr lang="en-AU" sz="1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algn="ctr">
                        <a:lnSpc>
                          <a:spcPct val="100000"/>
                        </a:lnSpc>
                        <a:spcAft>
                          <a:spcPts val="0"/>
                        </a:spcAft>
                      </a:pPr>
                      <a:r>
                        <a:rPr lang="en-AU" sz="1400" baseline="0" dirty="0">
                          <a:effectLst/>
                        </a:rPr>
                        <a:t>6 (10)</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30476565"/>
                  </a:ext>
                </a:extLst>
              </a:tr>
              <a:tr h="433964">
                <a:tc>
                  <a:txBody>
                    <a:bodyPr/>
                    <a:lstStyle/>
                    <a:p>
                      <a:pPr marL="0">
                        <a:lnSpc>
                          <a:spcPct val="100000"/>
                        </a:lnSpc>
                        <a:spcAft>
                          <a:spcPts val="0"/>
                        </a:spcAft>
                      </a:pPr>
                      <a:r>
                        <a:rPr lang="en-AU" sz="1400" baseline="0">
                          <a:effectLst/>
                        </a:rPr>
                        <a:t>Talk to staff about other issues or problems in my life</a:t>
                      </a:r>
                      <a:endParaRPr lang="en-AU" sz="1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en-AU" sz="1400" baseline="0" dirty="0">
                          <a:effectLst/>
                        </a:rPr>
                        <a:t>10 (17)</a:t>
                      </a:r>
                      <a:endParaRPr lang="en-AU"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0229382"/>
                  </a:ext>
                </a:extLst>
              </a:tr>
            </a:tbl>
          </a:graphicData>
        </a:graphic>
      </p:graphicFrame>
    </p:spTree>
    <p:extLst>
      <p:ext uri="{BB962C8B-B14F-4D97-AF65-F5344CB8AC3E}">
        <p14:creationId xmlns:p14="http://schemas.microsoft.com/office/powerpoint/2010/main" val="4101493433"/>
      </p:ext>
    </p:extLst>
  </p:cSld>
  <p:clrMapOvr>
    <a:masterClrMapping/>
  </p:clrMapOvr>
</p:sld>
</file>

<file path=ppt/theme/theme1.xml><?xml version="1.0" encoding="utf-8"?>
<a:theme xmlns:a="http://schemas.openxmlformats.org/drawingml/2006/main" name="NCHSR P-Point template ARIAL without slide numbering">
  <a:themeElements>
    <a:clrScheme name="Custom 1">
      <a:dk1>
        <a:srgbClr val="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NSW - External computer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txDef>
      <a:spPr/>
      <a:bodyPr wrap="square" rtlCol="0">
        <a:spAutoFit/>
      </a:bodyPr>
      <a:lstStyle>
        <a:def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kumimoji="0" sz="1150" i="0" u="none" strike="noStrike" kern="1200" cap="none" spc="0" normalizeH="0" baseline="0" noProof="0" dirty="0" err="1" smtClean="0">
            <a:ln>
              <a:noFill/>
            </a:ln>
            <a:solidFill>
              <a:schemeClr val="tx1"/>
            </a:solidFill>
            <a:effectLst/>
            <a:uLnTx/>
            <a:uFillTx/>
            <a:latin typeface="+mj-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D81BB5A959AFC4DAA8EA2D863FC1380" ma:contentTypeVersion="12" ma:contentTypeDescription="Create a new document." ma:contentTypeScope="" ma:versionID="aeea62b0ffbe187604ee5fb77503f23b">
  <xsd:schema xmlns:xsd="http://www.w3.org/2001/XMLSchema" xmlns:xs="http://www.w3.org/2001/XMLSchema" xmlns:p="http://schemas.microsoft.com/office/2006/metadata/properties" xmlns:ns2="5c01eaeb-f4e3-46fe-b61a-d5ba5e7db08a" xmlns:ns3="8d9a47a0-73cd-4a78-a4ca-ef96345c8354" targetNamespace="http://schemas.microsoft.com/office/2006/metadata/properties" ma:root="true" ma:fieldsID="8e15aa3b73b984ded5ec78697491cf94" ns2:_="" ns3:_="">
    <xsd:import namespace="5c01eaeb-f4e3-46fe-b61a-d5ba5e7db08a"/>
    <xsd:import namespace="8d9a47a0-73cd-4a78-a4ca-ef96345c835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01eaeb-f4e3-46fe-b61a-d5ba5e7db0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d9a47a0-73cd-4a78-a4ca-ef96345c835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9A518F4-3ABF-488D-88BF-D9BABFE97ABB}">
  <ds:schemaRefs>
    <ds:schemaRef ds:uri="http://schemas.microsoft.com/sharepoint/v3/contenttype/forms"/>
  </ds:schemaRefs>
</ds:datastoreItem>
</file>

<file path=customXml/itemProps2.xml><?xml version="1.0" encoding="utf-8"?>
<ds:datastoreItem xmlns:ds="http://schemas.openxmlformats.org/officeDocument/2006/customXml" ds:itemID="{CAFFB7A3-7443-4931-B26D-45534DF9B51E}"/>
</file>

<file path=customXml/itemProps3.xml><?xml version="1.0" encoding="utf-8"?>
<ds:datastoreItem xmlns:ds="http://schemas.openxmlformats.org/officeDocument/2006/customXml" ds:itemID="{C583521C-AF7A-4EDC-B8A3-FB90F2257BD1}">
  <ds:schemaRefs>
    <ds:schemaRef ds:uri="http://purl.org/dc/elements/1.1/"/>
    <ds:schemaRef ds:uri="2feb762b-24b5-433c-ba18-3a6f7cbfab69"/>
    <ds:schemaRef ds:uri="http://schemas.microsoft.com/office/infopath/2007/PartnerControls"/>
    <ds:schemaRef ds:uri="http://schemas.microsoft.com/office/2006/documentManagement/types"/>
    <ds:schemaRef ds:uri="http://www.w3.org/XML/1998/namespace"/>
    <ds:schemaRef ds:uri="http://purl.org/dc/dcmitype/"/>
    <ds:schemaRef ds:uri="http://schemas.openxmlformats.org/package/2006/metadata/core-properties"/>
    <ds:schemaRef ds:uri="89aec279-af5f-459e-b8bc-30b625a62425"/>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310</TotalTime>
  <Words>2228</Words>
  <Application>Microsoft Office PowerPoint</Application>
  <PresentationFormat>On-screen Show (4:3)</PresentationFormat>
  <Paragraphs>368</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Courier New</vt:lpstr>
      <vt:lpstr>Microsoft Sans Serif</vt:lpstr>
      <vt:lpstr>Sommet</vt:lpstr>
      <vt:lpstr>Wingdings</vt:lpstr>
      <vt:lpstr>NCHSR P-Point template ARIAL without slide numbering</vt:lpstr>
      <vt:lpstr>Evaluation of the Ted Noffs Foundation Street University Program</vt:lpstr>
      <vt:lpstr>The evaluation sought to:  </vt:lpstr>
      <vt:lpstr>Evaluation design and data sources</vt:lpstr>
      <vt:lpstr>Finding 1: Street Uni has an impressive capacity to attract and retain pre-service youth over the long term</vt:lpstr>
      <vt:lpstr>Who are Street Uni clients?</vt:lpstr>
      <vt:lpstr>Who are Street Uni clients?</vt:lpstr>
      <vt:lpstr>Types of activities undertaken, attenders</vt:lpstr>
      <vt:lpstr>Types of activities undertaken, attenders</vt:lpstr>
      <vt:lpstr>Types of activities undertaken, attenders</vt:lpstr>
      <vt:lpstr>Types of activities undertaken, attenders</vt:lpstr>
      <vt:lpstr>Finding 2: Among new entrants, no measurable decreases in psychological distress, criminal contact or problematic substance use over 6 months </vt:lpstr>
      <vt:lpstr>Finding 3: Program data reveal those who take part in therapeutic counselling achieve significant improvements </vt:lpstr>
      <vt:lpstr>Finding 4: Primary program outcomes are seen to be about building technical, life and social skills</vt:lpstr>
      <vt:lpstr>Finding 5: Street Uni is highly valued by clients and is seen to work through 4 key mechanisms</vt:lpstr>
      <vt:lpstr>Our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the Ted Noffs Foundation Street University Program</dc:title>
  <dc:creator>Joanne Bryant</dc:creator>
  <cp:lastModifiedBy>Joanne Bryant</cp:lastModifiedBy>
  <cp:revision>4</cp:revision>
  <dcterms:created xsi:type="dcterms:W3CDTF">2020-08-13T05:15:48Z</dcterms:created>
  <dcterms:modified xsi:type="dcterms:W3CDTF">2020-08-20T05:37:50Z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0x010100CD81BB5A959AFC4DAA8EA2D863FC1380</vt:lpwstr>
  </property>
</Properties>
</file>