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50" r:id="rId6"/>
    <p:sldMasterId id="2147483654" r:id="rId7"/>
    <p:sldMasterId id="2147483656" r:id="rId8"/>
    <p:sldMasterId id="2147483658" r:id="rId9"/>
  </p:sldMasterIdLst>
  <p:notesMasterIdLst>
    <p:notesMasterId r:id="rId54"/>
  </p:notesMasterIdLst>
  <p:handoutMasterIdLst>
    <p:handoutMasterId r:id="rId55"/>
  </p:handoutMasterIdLst>
  <p:sldIdLst>
    <p:sldId id="256" r:id="rId10"/>
    <p:sldId id="366" r:id="rId11"/>
    <p:sldId id="372" r:id="rId12"/>
    <p:sldId id="264" r:id="rId13"/>
    <p:sldId id="265" r:id="rId14"/>
    <p:sldId id="266" r:id="rId15"/>
    <p:sldId id="335" r:id="rId16"/>
    <p:sldId id="269" r:id="rId17"/>
    <p:sldId id="390" r:id="rId18"/>
    <p:sldId id="404" r:id="rId19"/>
    <p:sldId id="374" r:id="rId20"/>
    <p:sldId id="405" r:id="rId21"/>
    <p:sldId id="278" r:id="rId22"/>
    <p:sldId id="381" r:id="rId23"/>
    <p:sldId id="402" r:id="rId24"/>
    <p:sldId id="373" r:id="rId25"/>
    <p:sldId id="377" r:id="rId26"/>
    <p:sldId id="392" r:id="rId27"/>
    <p:sldId id="393" r:id="rId28"/>
    <p:sldId id="394" r:id="rId29"/>
    <p:sldId id="395" r:id="rId30"/>
    <p:sldId id="396" r:id="rId31"/>
    <p:sldId id="397" r:id="rId32"/>
    <p:sldId id="378" r:id="rId33"/>
    <p:sldId id="407" r:id="rId34"/>
    <p:sldId id="287" r:id="rId35"/>
    <p:sldId id="406" r:id="rId36"/>
    <p:sldId id="379" r:id="rId37"/>
    <p:sldId id="408" r:id="rId38"/>
    <p:sldId id="382" r:id="rId39"/>
    <p:sldId id="383" r:id="rId40"/>
    <p:sldId id="401" r:id="rId41"/>
    <p:sldId id="385" r:id="rId42"/>
    <p:sldId id="411" r:id="rId43"/>
    <p:sldId id="410" r:id="rId44"/>
    <p:sldId id="386" r:id="rId45"/>
    <p:sldId id="384" r:id="rId46"/>
    <p:sldId id="400" r:id="rId47"/>
    <p:sldId id="300" r:id="rId48"/>
    <p:sldId id="301" r:id="rId49"/>
    <p:sldId id="387" r:id="rId50"/>
    <p:sldId id="327" r:id="rId51"/>
    <p:sldId id="362" r:id="rId52"/>
    <p:sldId id="409" r:id="rId53"/>
  </p:sldIdLst>
  <p:sldSz cx="9144000" cy="6858000" type="screen4x3"/>
  <p:notesSz cx="6858000" cy="9240838"/>
  <p:custDataLst>
    <p:tags r:id="rId5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anne Hodge" initials="SH" lastIdx="7" clrIdx="0">
    <p:extLst>
      <p:ext uri="{19B8F6BF-5375-455C-9EA6-DF929625EA0E}">
        <p15:presenceInfo xmlns:p15="http://schemas.microsoft.com/office/powerpoint/2012/main" userId="Sianne Hodge" providerId="None"/>
      </p:ext>
    </p:extLst>
  </p:cmAuthor>
  <p:cmAuthor id="2" name="Suzie Hudson" initials="SH" lastIdx="2" clrIdx="1">
    <p:extLst>
      <p:ext uri="{19B8F6BF-5375-455C-9EA6-DF929625EA0E}">
        <p15:presenceInfo xmlns:p15="http://schemas.microsoft.com/office/powerpoint/2012/main" userId="S-1-12-1-409356977-1228675593-1654668173-42565997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B05"/>
    <a:srgbClr val="008E84"/>
    <a:srgbClr val="007261"/>
    <a:srgbClr val="6D664C"/>
    <a:srgbClr val="6BB6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74393" autoAdjust="0"/>
  </p:normalViewPr>
  <p:slideViewPr>
    <p:cSldViewPr snapToGrid="0" snapToObjects="1" showGuides="1">
      <p:cViewPr varScale="1">
        <p:scale>
          <a:sx n="85" d="100"/>
          <a:sy n="85" d="100"/>
        </p:scale>
        <p:origin x="2220" y="8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snapToObjects="1">
      <p:cViewPr varScale="1">
        <p:scale>
          <a:sx n="51" d="100"/>
          <a:sy n="51" d="100"/>
        </p:scale>
        <p:origin x="2692"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handoutMaster" Target="handoutMasters/handoutMaster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gs" Target="tags/tag1.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commentAuthors" Target="commen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64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63647"/>
          </a:xfrm>
          <a:prstGeom prst="rect">
            <a:avLst/>
          </a:prstGeom>
        </p:spPr>
        <p:txBody>
          <a:bodyPr vert="horz" lIns="91440" tIns="45720" rIns="91440" bIns="45720" rtlCol="0"/>
          <a:lstStyle>
            <a:lvl1pPr algn="r">
              <a:defRPr sz="1200"/>
            </a:lvl1pPr>
          </a:lstStyle>
          <a:p>
            <a:fld id="{73D72056-F20A-46F3-A357-47D47158EB63}" type="datetimeFigureOut">
              <a:rPr lang="en-AU" smtClean="0"/>
              <a:t>12/11/2018</a:t>
            </a:fld>
            <a:endParaRPr lang="en-AU"/>
          </a:p>
        </p:txBody>
      </p:sp>
      <p:sp>
        <p:nvSpPr>
          <p:cNvPr id="4" name="Footer Placeholder 3"/>
          <p:cNvSpPr>
            <a:spLocks noGrp="1"/>
          </p:cNvSpPr>
          <p:nvPr>
            <p:ph type="ftr" sz="quarter" idx="2"/>
          </p:nvPr>
        </p:nvSpPr>
        <p:spPr>
          <a:xfrm>
            <a:off x="0" y="8777193"/>
            <a:ext cx="2971800" cy="463646"/>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777193"/>
            <a:ext cx="2971800" cy="463646"/>
          </a:xfrm>
          <a:prstGeom prst="rect">
            <a:avLst/>
          </a:prstGeom>
        </p:spPr>
        <p:txBody>
          <a:bodyPr vert="horz" lIns="91440" tIns="45720" rIns="91440" bIns="45720" rtlCol="0" anchor="b"/>
          <a:lstStyle>
            <a:lvl1pPr algn="r">
              <a:defRPr sz="1200"/>
            </a:lvl1pPr>
          </a:lstStyle>
          <a:p>
            <a:fld id="{9A8B05DD-1C6C-4DCB-B26D-53EA6B1374BD}" type="slidenum">
              <a:rPr lang="en-AU" smtClean="0"/>
              <a:t>‹#›</a:t>
            </a:fld>
            <a:endParaRPr lang="en-AU"/>
          </a:p>
        </p:txBody>
      </p:sp>
    </p:spTree>
    <p:extLst>
      <p:ext uri="{BB962C8B-B14F-4D97-AF65-F5344CB8AC3E}">
        <p14:creationId xmlns:p14="http://schemas.microsoft.com/office/powerpoint/2010/main" val="3597131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64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63647"/>
          </a:xfrm>
          <a:prstGeom prst="rect">
            <a:avLst/>
          </a:prstGeom>
        </p:spPr>
        <p:txBody>
          <a:bodyPr vert="horz" lIns="91440" tIns="45720" rIns="91440" bIns="45720" rtlCol="0"/>
          <a:lstStyle>
            <a:lvl1pPr algn="r">
              <a:defRPr sz="1200"/>
            </a:lvl1pPr>
          </a:lstStyle>
          <a:p>
            <a:fld id="{D7A0A69D-C144-4DAF-9BA9-9D1727A3E153}" type="datetimeFigureOut">
              <a:rPr lang="en-AU" smtClean="0"/>
              <a:t>12/11/2018</a:t>
            </a:fld>
            <a:endParaRPr lang="en-AU"/>
          </a:p>
        </p:txBody>
      </p:sp>
      <p:sp>
        <p:nvSpPr>
          <p:cNvPr id="4" name="Slide Image Placeholder 3"/>
          <p:cNvSpPr>
            <a:spLocks noGrp="1" noRot="1" noChangeAspect="1"/>
          </p:cNvSpPr>
          <p:nvPr>
            <p:ph type="sldImg" idx="2"/>
          </p:nvPr>
        </p:nvSpPr>
        <p:spPr>
          <a:xfrm>
            <a:off x="1350963" y="1155700"/>
            <a:ext cx="4156075" cy="311785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47153"/>
            <a:ext cx="5486400" cy="36385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777193"/>
            <a:ext cx="2971800" cy="463646"/>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777193"/>
            <a:ext cx="2971800" cy="463646"/>
          </a:xfrm>
          <a:prstGeom prst="rect">
            <a:avLst/>
          </a:prstGeom>
        </p:spPr>
        <p:txBody>
          <a:bodyPr vert="horz" lIns="91440" tIns="45720" rIns="91440" bIns="45720" rtlCol="0" anchor="b"/>
          <a:lstStyle>
            <a:lvl1pPr algn="r">
              <a:defRPr sz="1200"/>
            </a:lvl1pPr>
          </a:lstStyle>
          <a:p>
            <a:fld id="{BF069C44-1ECA-4705-890E-01342E2F47F7}" type="slidenum">
              <a:rPr lang="en-AU" smtClean="0"/>
              <a:t>‹#›</a:t>
            </a:fld>
            <a:endParaRPr lang="en-AU"/>
          </a:p>
        </p:txBody>
      </p:sp>
    </p:spTree>
    <p:extLst>
      <p:ext uri="{BB962C8B-B14F-4D97-AF65-F5344CB8AC3E}">
        <p14:creationId xmlns:p14="http://schemas.microsoft.com/office/powerpoint/2010/main" val="2533167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BF069C44-1ECA-4705-890E-01342E2F47F7}" type="slidenum">
              <a:rPr lang="en-AU" smtClean="0"/>
              <a:t>1</a:t>
            </a:fld>
            <a:endParaRPr lang="en-AU"/>
          </a:p>
        </p:txBody>
      </p:sp>
    </p:spTree>
    <p:extLst>
      <p:ext uri="{BB962C8B-B14F-4D97-AF65-F5344CB8AC3E}">
        <p14:creationId xmlns:p14="http://schemas.microsoft.com/office/powerpoint/2010/main" val="1564573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consumer representative from FDS will present to the group their experience of working with treatment services and what they found particularly helpful. Also to leave the group with some key things they felt were important in supporting them when concerned about the substance use of someone else.</a:t>
            </a:r>
          </a:p>
        </p:txBody>
      </p:sp>
      <p:sp>
        <p:nvSpPr>
          <p:cNvPr id="4" name="Slide Number Placeholder 3"/>
          <p:cNvSpPr>
            <a:spLocks noGrp="1"/>
          </p:cNvSpPr>
          <p:nvPr>
            <p:ph type="sldNum" sz="quarter" idx="10"/>
          </p:nvPr>
        </p:nvSpPr>
        <p:spPr/>
        <p:txBody>
          <a:bodyPr/>
          <a:lstStyle/>
          <a:p>
            <a:fld id="{BF069C44-1ECA-4705-890E-01342E2F47F7}" type="slidenum">
              <a:rPr lang="en-AU" smtClean="0"/>
              <a:t>10</a:t>
            </a:fld>
            <a:endParaRPr lang="en-AU"/>
          </a:p>
        </p:txBody>
      </p:sp>
    </p:spTree>
    <p:extLst>
      <p:ext uri="{BB962C8B-B14F-4D97-AF65-F5344CB8AC3E}">
        <p14:creationId xmlns:p14="http://schemas.microsoft.com/office/powerpoint/2010/main" val="3186122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Encourage Networking and finding out who is here in the room today that you might connect with later.</a:t>
            </a:r>
          </a:p>
        </p:txBody>
      </p:sp>
      <p:sp>
        <p:nvSpPr>
          <p:cNvPr id="4" name="Slide Number Placeholder 3"/>
          <p:cNvSpPr>
            <a:spLocks noGrp="1"/>
          </p:cNvSpPr>
          <p:nvPr>
            <p:ph type="sldNum" sz="quarter" idx="10"/>
          </p:nvPr>
        </p:nvSpPr>
        <p:spPr/>
        <p:txBody>
          <a:bodyPr/>
          <a:lstStyle/>
          <a:p>
            <a:fld id="{BF069C44-1ECA-4705-890E-01342E2F47F7}" type="slidenum">
              <a:rPr lang="en-AU" smtClean="0"/>
              <a:t>11</a:t>
            </a:fld>
            <a:endParaRPr lang="en-AU"/>
          </a:p>
        </p:txBody>
      </p:sp>
    </p:spTree>
    <p:extLst>
      <p:ext uri="{BB962C8B-B14F-4D97-AF65-F5344CB8AC3E}">
        <p14:creationId xmlns:p14="http://schemas.microsoft.com/office/powerpoint/2010/main" val="2828882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 quick rule of thumb to walk away from today is:</a:t>
            </a:r>
          </a:p>
          <a:p>
            <a:pPr marL="571500" indent="-571500">
              <a:buFont typeface="Arial" panose="020B0604020202020204" pitchFamily="34" charset="0"/>
              <a:buChar char="•"/>
            </a:pPr>
            <a:r>
              <a:rPr lang="en-AU" sz="1200" dirty="0">
                <a:latin typeface="Arial" panose="020B0604020202020204" pitchFamily="34" charset="0"/>
                <a:cs typeface="Arial" panose="020B0604020202020204" pitchFamily="34" charset="0"/>
              </a:rPr>
              <a:t>Validate – listen to the concerned family member, hear their distress and validate the way they are feeling</a:t>
            </a:r>
          </a:p>
          <a:p>
            <a:pPr marL="571500" indent="-571500">
              <a:buFont typeface="Arial" panose="020B0604020202020204" pitchFamily="34" charset="0"/>
              <a:buChar char="•"/>
            </a:pPr>
            <a:endParaRPr lang="en-AU" sz="12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AU" sz="1200" dirty="0">
                <a:latin typeface="Arial" panose="020B0604020202020204" pitchFamily="34" charset="0"/>
                <a:cs typeface="Arial" panose="020B0604020202020204" pitchFamily="34" charset="0"/>
              </a:rPr>
              <a:t>Educate – provide factual information that fits with where they are at</a:t>
            </a:r>
          </a:p>
          <a:p>
            <a:pPr marL="571500" indent="-571500">
              <a:buFont typeface="Arial" panose="020B0604020202020204" pitchFamily="34" charset="0"/>
              <a:buChar char="•"/>
            </a:pPr>
            <a:endParaRPr lang="en-AU" sz="12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AU" sz="1200" dirty="0">
                <a:latin typeface="Arial" panose="020B0604020202020204" pitchFamily="34" charset="0"/>
                <a:cs typeface="Arial" panose="020B0604020202020204" pitchFamily="34" charset="0"/>
              </a:rPr>
              <a:t>Facilitate – link them in with further supports, facilitate these introductions where you can</a:t>
            </a:r>
            <a:endParaRPr lang="en-AU" dirty="0"/>
          </a:p>
        </p:txBody>
      </p:sp>
      <p:sp>
        <p:nvSpPr>
          <p:cNvPr id="4" name="Slide Number Placeholder 3"/>
          <p:cNvSpPr>
            <a:spLocks noGrp="1"/>
          </p:cNvSpPr>
          <p:nvPr>
            <p:ph type="sldNum" sz="quarter" idx="10"/>
          </p:nvPr>
        </p:nvSpPr>
        <p:spPr/>
        <p:txBody>
          <a:bodyPr/>
          <a:lstStyle/>
          <a:p>
            <a:fld id="{BF069C44-1ECA-4705-890E-01342E2F47F7}" type="slidenum">
              <a:rPr lang="en-AU" smtClean="0"/>
              <a:t>12</a:t>
            </a:fld>
            <a:endParaRPr lang="en-AU"/>
          </a:p>
        </p:txBody>
      </p:sp>
    </p:spTree>
    <p:extLst>
      <p:ext uri="{BB962C8B-B14F-4D97-AF65-F5344CB8AC3E}">
        <p14:creationId xmlns:p14="http://schemas.microsoft.com/office/powerpoint/2010/main" val="1488688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Providing Information to families/significant others can be very useful – particularly when people are living together or socialising together. This needs to be balanced with providing too much information, that may increase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Exploring safety is useful.  Also outlining treatment options and the continuum of services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Depressants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include alcohol, benzodiazepines (minor tranquillisers), cannabis, GHB, heroin, morphine, codeine, methadone, and some inhalants.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Depressants do not necessarily make a person feel depressed. They affect the central nervous system, slowing down the messages between the brain and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They can affect concentration and coordination. They slow down the person’s ability to respond to unexpected situations. In small doses they can cause a person to feel more relaxed and less inhibited. In larger doses they can cause drowsiness, vomiting, unconsciousness and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Stimulants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include caffeine, ephedrine, nicotine, amphetamines, cocaine and ecstasy (MDMA).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Stimulant drugs speed up the messages between the brain and the body. The can make a person feel more awake, alert, confident or energetic.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Large doses of stimulants can cause over-stimulation, causing anxiety, panic, seizures, headaches, stomach cramps, aggression and paranoia. Long-term use of strong stimulants can also cause these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Hallucinogens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include ketamine, LSD, </a:t>
            </a:r>
            <a:r>
              <a:rPr lang="en-AU" dirty="0" err="1"/>
              <a:t>datura</a:t>
            </a:r>
            <a:r>
              <a:rPr lang="en-AU" dirty="0"/>
              <a:t>, magic mushrooms (</a:t>
            </a:r>
            <a:r>
              <a:rPr lang="en-AU" dirty="0" err="1"/>
              <a:t>psilobycin</a:t>
            </a:r>
            <a:r>
              <a:rPr lang="en-AU" dirty="0"/>
              <a:t>) and mescaline (peyote cactus). Cannabis and ecstasy can also have hallucinogenic qualities.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Hallucinogens distort a person’s perception of reality. People who have taken them may imagine they see or hear things, or what they see may be distorted. The effects of different hallucinogens vary.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Reduce external stimulus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Calm, non-judgemental and respectful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Listen and respond with reassurance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Clear communication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Be prepared for psychotic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Get extra support – call 000</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Loosen restrictive clothing, use ice packs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Recovery position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BF069C44-1ECA-4705-890E-01342E2F47F7}" type="slidenum">
              <a:rPr lang="en-AU" smtClean="0"/>
              <a:t>13</a:t>
            </a:fld>
            <a:endParaRPr lang="en-AU"/>
          </a:p>
        </p:txBody>
      </p:sp>
    </p:spTree>
    <p:extLst>
      <p:ext uri="{BB962C8B-B14F-4D97-AF65-F5344CB8AC3E}">
        <p14:creationId xmlns:p14="http://schemas.microsoft.com/office/powerpoint/2010/main" val="880420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What does treatment look like – how can you take a family member through what occurs and help them to navigate their involvement.</a:t>
            </a:r>
          </a:p>
        </p:txBody>
      </p:sp>
      <p:sp>
        <p:nvSpPr>
          <p:cNvPr id="4" name="Slide Number Placeholder 3"/>
          <p:cNvSpPr>
            <a:spLocks noGrp="1"/>
          </p:cNvSpPr>
          <p:nvPr>
            <p:ph type="sldNum" sz="quarter" idx="10"/>
          </p:nvPr>
        </p:nvSpPr>
        <p:spPr/>
        <p:txBody>
          <a:bodyPr/>
          <a:lstStyle/>
          <a:p>
            <a:fld id="{BF069C44-1ECA-4705-890E-01342E2F47F7}" type="slidenum">
              <a:rPr lang="en-AU" smtClean="0"/>
              <a:t>14</a:t>
            </a:fld>
            <a:endParaRPr lang="en-AU"/>
          </a:p>
        </p:txBody>
      </p:sp>
    </p:spTree>
    <p:extLst>
      <p:ext uri="{BB962C8B-B14F-4D97-AF65-F5344CB8AC3E}">
        <p14:creationId xmlns:p14="http://schemas.microsoft.com/office/powerpoint/2010/main" val="345675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Language is so important – you have a handout which provides you with a poster on helpful and unhelpful language.</a:t>
            </a:r>
          </a:p>
          <a:p>
            <a:pPr marL="0" indent="0">
              <a:buFont typeface="Arial" panose="020B0604020202020204" pitchFamily="34" charset="0"/>
              <a:buNone/>
            </a:pPr>
            <a:r>
              <a:rPr lang="en-AU" dirty="0"/>
              <a:t>Suzie to discuss this project and how it relates to working with families and their significant others.</a:t>
            </a:r>
          </a:p>
        </p:txBody>
      </p:sp>
      <p:sp>
        <p:nvSpPr>
          <p:cNvPr id="4" name="Slide Number Placeholder 3"/>
          <p:cNvSpPr>
            <a:spLocks noGrp="1"/>
          </p:cNvSpPr>
          <p:nvPr>
            <p:ph type="sldNum" sz="quarter" idx="10"/>
          </p:nvPr>
        </p:nvSpPr>
        <p:spPr/>
        <p:txBody>
          <a:bodyPr/>
          <a:lstStyle/>
          <a:p>
            <a:fld id="{BF069C44-1ECA-4705-890E-01342E2F47F7}" type="slidenum">
              <a:rPr lang="en-AU" smtClean="0"/>
              <a:t>15</a:t>
            </a:fld>
            <a:endParaRPr lang="en-AU"/>
          </a:p>
        </p:txBody>
      </p:sp>
    </p:spTree>
    <p:extLst>
      <p:ext uri="{BB962C8B-B14F-4D97-AF65-F5344CB8AC3E}">
        <p14:creationId xmlns:p14="http://schemas.microsoft.com/office/powerpoint/2010/main" val="3965151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Brainstorming Activity: breaking into small groups/tables/pairs. Brainstorm and scribe What Family Inclusive Practice means to you, the organisation you work for, you have seen in other organisations……..</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Set aside and we will return to your discussions…</a:t>
            </a:r>
          </a:p>
        </p:txBody>
      </p:sp>
      <p:sp>
        <p:nvSpPr>
          <p:cNvPr id="4" name="Slide Number Placeholder 3"/>
          <p:cNvSpPr>
            <a:spLocks noGrp="1"/>
          </p:cNvSpPr>
          <p:nvPr>
            <p:ph type="sldNum" sz="quarter" idx="10"/>
          </p:nvPr>
        </p:nvSpPr>
        <p:spPr/>
        <p:txBody>
          <a:bodyPr/>
          <a:lstStyle/>
          <a:p>
            <a:fld id="{BF069C44-1ECA-4705-890E-01342E2F47F7}" type="slidenum">
              <a:rPr lang="en-AU" smtClean="0"/>
              <a:t>16</a:t>
            </a:fld>
            <a:endParaRPr lang="en-AU"/>
          </a:p>
        </p:txBody>
      </p:sp>
    </p:spTree>
    <p:extLst>
      <p:ext uri="{BB962C8B-B14F-4D97-AF65-F5344CB8AC3E}">
        <p14:creationId xmlns:p14="http://schemas.microsoft.com/office/powerpoint/2010/main" val="1236830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rPr>
              <a:t>The experience of families and significant others – opportunities for support </a:t>
            </a:r>
            <a:r>
              <a:rPr lang="en-AU" i="1" dirty="0">
                <a:effectLst/>
              </a:rPr>
              <a:t>(FDS)</a:t>
            </a:r>
            <a:endParaRPr lang="en-AU" dirty="0">
              <a:effectLst/>
            </a:endParaRPr>
          </a:p>
          <a:p>
            <a:r>
              <a:rPr lang="en-AU" dirty="0">
                <a:effectLst/>
              </a:rPr>
              <a:t>An FDS representative to explore the needs of families and significant others – present the cycle of change for families and what it might mean for AOD workers. Present some specific examples that illustrate these stages and the most useful response.</a:t>
            </a:r>
          </a:p>
          <a:p>
            <a:endParaRPr lang="en-AU" dirty="0"/>
          </a:p>
        </p:txBody>
      </p:sp>
      <p:sp>
        <p:nvSpPr>
          <p:cNvPr id="4" name="Slide Number Placeholder 3"/>
          <p:cNvSpPr>
            <a:spLocks noGrp="1"/>
          </p:cNvSpPr>
          <p:nvPr>
            <p:ph type="sldNum" sz="quarter" idx="10"/>
          </p:nvPr>
        </p:nvSpPr>
        <p:spPr/>
        <p:txBody>
          <a:bodyPr/>
          <a:lstStyle/>
          <a:p>
            <a:fld id="{BF069C44-1ECA-4705-890E-01342E2F47F7}" type="slidenum">
              <a:rPr lang="en-AU" smtClean="0"/>
              <a:t>17</a:t>
            </a:fld>
            <a:endParaRPr lang="en-AU"/>
          </a:p>
        </p:txBody>
      </p:sp>
    </p:spTree>
    <p:extLst>
      <p:ext uri="{BB962C8B-B14F-4D97-AF65-F5344CB8AC3E}">
        <p14:creationId xmlns:p14="http://schemas.microsoft.com/office/powerpoint/2010/main" val="86210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FDS</a:t>
            </a:r>
            <a:endParaRPr lang="en-US" dirty="0"/>
          </a:p>
        </p:txBody>
      </p:sp>
      <p:sp>
        <p:nvSpPr>
          <p:cNvPr id="4" name="Slide Number Placeholder 3"/>
          <p:cNvSpPr>
            <a:spLocks noGrp="1"/>
          </p:cNvSpPr>
          <p:nvPr>
            <p:ph type="sldNum" sz="quarter" idx="10"/>
          </p:nvPr>
        </p:nvSpPr>
        <p:spPr/>
        <p:txBody>
          <a:bodyPr/>
          <a:lstStyle/>
          <a:p>
            <a:fld id="{BF069C44-1ECA-4705-890E-01342E2F47F7}" type="slidenum">
              <a:rPr lang="en-AU" smtClean="0"/>
              <a:t>18</a:t>
            </a:fld>
            <a:endParaRPr lang="en-AU"/>
          </a:p>
        </p:txBody>
      </p:sp>
    </p:spTree>
    <p:extLst>
      <p:ext uri="{BB962C8B-B14F-4D97-AF65-F5344CB8AC3E}">
        <p14:creationId xmlns:p14="http://schemas.microsoft.com/office/powerpoint/2010/main" val="447905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FDS</a:t>
            </a:r>
            <a:endParaRPr lang="en-US" dirty="0"/>
          </a:p>
        </p:txBody>
      </p:sp>
      <p:sp>
        <p:nvSpPr>
          <p:cNvPr id="4" name="Slide Number Placeholder 3"/>
          <p:cNvSpPr>
            <a:spLocks noGrp="1"/>
          </p:cNvSpPr>
          <p:nvPr>
            <p:ph type="sldNum" sz="quarter" idx="10"/>
          </p:nvPr>
        </p:nvSpPr>
        <p:spPr/>
        <p:txBody>
          <a:bodyPr/>
          <a:lstStyle/>
          <a:p>
            <a:fld id="{BF069C44-1ECA-4705-890E-01342E2F47F7}" type="slidenum">
              <a:rPr lang="en-AU" smtClean="0"/>
              <a:t>19</a:t>
            </a:fld>
            <a:endParaRPr lang="en-AU"/>
          </a:p>
        </p:txBody>
      </p:sp>
    </p:spTree>
    <p:extLst>
      <p:ext uri="{BB962C8B-B14F-4D97-AF65-F5344CB8AC3E}">
        <p14:creationId xmlns:p14="http://schemas.microsoft.com/office/powerpoint/2010/main" val="942906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F069C44-1ECA-4705-890E-01342E2F47F7}" type="slidenum">
              <a:rPr lang="en-AU" smtClean="0"/>
              <a:t>2</a:t>
            </a:fld>
            <a:endParaRPr lang="en-AU"/>
          </a:p>
        </p:txBody>
      </p:sp>
    </p:spTree>
    <p:extLst>
      <p:ext uri="{BB962C8B-B14F-4D97-AF65-F5344CB8AC3E}">
        <p14:creationId xmlns:p14="http://schemas.microsoft.com/office/powerpoint/2010/main" val="2254156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FDS</a:t>
            </a:r>
            <a:endParaRPr lang="en-US" dirty="0"/>
          </a:p>
        </p:txBody>
      </p:sp>
      <p:sp>
        <p:nvSpPr>
          <p:cNvPr id="4" name="Slide Number Placeholder 3"/>
          <p:cNvSpPr>
            <a:spLocks noGrp="1"/>
          </p:cNvSpPr>
          <p:nvPr>
            <p:ph type="sldNum" sz="quarter" idx="10"/>
          </p:nvPr>
        </p:nvSpPr>
        <p:spPr/>
        <p:txBody>
          <a:bodyPr/>
          <a:lstStyle/>
          <a:p>
            <a:fld id="{BF069C44-1ECA-4705-890E-01342E2F47F7}" type="slidenum">
              <a:rPr lang="en-AU" smtClean="0"/>
              <a:t>20</a:t>
            </a:fld>
            <a:endParaRPr lang="en-AU"/>
          </a:p>
        </p:txBody>
      </p:sp>
    </p:spTree>
    <p:extLst>
      <p:ext uri="{BB962C8B-B14F-4D97-AF65-F5344CB8AC3E}">
        <p14:creationId xmlns:p14="http://schemas.microsoft.com/office/powerpoint/2010/main" val="3800817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FDS</a:t>
            </a:r>
            <a:endParaRPr lang="en-US" dirty="0"/>
          </a:p>
        </p:txBody>
      </p:sp>
      <p:sp>
        <p:nvSpPr>
          <p:cNvPr id="4" name="Slide Number Placeholder 3"/>
          <p:cNvSpPr>
            <a:spLocks noGrp="1"/>
          </p:cNvSpPr>
          <p:nvPr>
            <p:ph type="sldNum" sz="quarter" idx="10"/>
          </p:nvPr>
        </p:nvSpPr>
        <p:spPr/>
        <p:txBody>
          <a:bodyPr/>
          <a:lstStyle/>
          <a:p>
            <a:fld id="{BF069C44-1ECA-4705-890E-01342E2F47F7}" type="slidenum">
              <a:rPr lang="en-AU" smtClean="0"/>
              <a:t>21</a:t>
            </a:fld>
            <a:endParaRPr lang="en-AU"/>
          </a:p>
        </p:txBody>
      </p:sp>
    </p:spTree>
    <p:extLst>
      <p:ext uri="{BB962C8B-B14F-4D97-AF65-F5344CB8AC3E}">
        <p14:creationId xmlns:p14="http://schemas.microsoft.com/office/powerpoint/2010/main" val="3103824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FDS</a:t>
            </a:r>
            <a:endParaRPr lang="en-US" dirty="0"/>
          </a:p>
        </p:txBody>
      </p:sp>
      <p:sp>
        <p:nvSpPr>
          <p:cNvPr id="4" name="Slide Number Placeholder 3"/>
          <p:cNvSpPr>
            <a:spLocks noGrp="1"/>
          </p:cNvSpPr>
          <p:nvPr>
            <p:ph type="sldNum" sz="quarter" idx="10"/>
          </p:nvPr>
        </p:nvSpPr>
        <p:spPr/>
        <p:txBody>
          <a:bodyPr/>
          <a:lstStyle/>
          <a:p>
            <a:fld id="{BF069C44-1ECA-4705-890E-01342E2F47F7}" type="slidenum">
              <a:rPr lang="en-AU" smtClean="0"/>
              <a:t>22</a:t>
            </a:fld>
            <a:endParaRPr lang="en-AU"/>
          </a:p>
        </p:txBody>
      </p:sp>
    </p:spTree>
    <p:extLst>
      <p:ext uri="{BB962C8B-B14F-4D97-AF65-F5344CB8AC3E}">
        <p14:creationId xmlns:p14="http://schemas.microsoft.com/office/powerpoint/2010/main" val="2616055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FDS</a:t>
            </a:r>
            <a:endParaRPr lang="en-US" dirty="0"/>
          </a:p>
        </p:txBody>
      </p:sp>
      <p:sp>
        <p:nvSpPr>
          <p:cNvPr id="4" name="Slide Number Placeholder 3"/>
          <p:cNvSpPr>
            <a:spLocks noGrp="1"/>
          </p:cNvSpPr>
          <p:nvPr>
            <p:ph type="sldNum" sz="quarter" idx="10"/>
          </p:nvPr>
        </p:nvSpPr>
        <p:spPr/>
        <p:txBody>
          <a:bodyPr/>
          <a:lstStyle/>
          <a:p>
            <a:fld id="{BF069C44-1ECA-4705-890E-01342E2F47F7}" type="slidenum">
              <a:rPr lang="en-AU" smtClean="0"/>
              <a:t>23</a:t>
            </a:fld>
            <a:endParaRPr lang="en-AU"/>
          </a:p>
        </p:txBody>
      </p:sp>
    </p:spTree>
    <p:extLst>
      <p:ext uri="{BB962C8B-B14F-4D97-AF65-F5344CB8AC3E}">
        <p14:creationId xmlns:p14="http://schemas.microsoft.com/office/powerpoint/2010/main" val="120231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Suzie</a:t>
            </a:r>
          </a:p>
        </p:txBody>
      </p:sp>
      <p:sp>
        <p:nvSpPr>
          <p:cNvPr id="4" name="Slide Number Placeholder 3"/>
          <p:cNvSpPr>
            <a:spLocks noGrp="1"/>
          </p:cNvSpPr>
          <p:nvPr>
            <p:ph type="sldNum" sz="quarter" idx="10"/>
          </p:nvPr>
        </p:nvSpPr>
        <p:spPr/>
        <p:txBody>
          <a:bodyPr/>
          <a:lstStyle/>
          <a:p>
            <a:fld id="{BF069C44-1ECA-4705-890E-01342E2F47F7}" type="slidenum">
              <a:rPr lang="en-AU" smtClean="0"/>
              <a:t>24</a:t>
            </a:fld>
            <a:endParaRPr lang="en-AU"/>
          </a:p>
        </p:txBody>
      </p:sp>
    </p:spTree>
    <p:extLst>
      <p:ext uri="{BB962C8B-B14F-4D97-AF65-F5344CB8AC3E}">
        <p14:creationId xmlns:p14="http://schemas.microsoft.com/office/powerpoint/2010/main" val="2636066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Suzie to facilitate a case study reflection exercise that unearths concerns around privacy and confidentiality – involving Steve Childs and other LHD reps if useful around how our policies guide us and how we can balance both confidentiality and privacy whilst engaging with families and sig. others.</a:t>
            </a:r>
          </a:p>
        </p:txBody>
      </p:sp>
      <p:sp>
        <p:nvSpPr>
          <p:cNvPr id="4" name="Slide Number Placeholder 3"/>
          <p:cNvSpPr>
            <a:spLocks noGrp="1"/>
          </p:cNvSpPr>
          <p:nvPr>
            <p:ph type="sldNum" sz="quarter" idx="10"/>
          </p:nvPr>
        </p:nvSpPr>
        <p:spPr/>
        <p:txBody>
          <a:bodyPr/>
          <a:lstStyle/>
          <a:p>
            <a:fld id="{BF069C44-1ECA-4705-890E-01342E2F47F7}" type="slidenum">
              <a:rPr lang="en-AU" smtClean="0"/>
              <a:t>25</a:t>
            </a:fld>
            <a:endParaRPr lang="en-AU"/>
          </a:p>
        </p:txBody>
      </p:sp>
    </p:spTree>
    <p:extLst>
      <p:ext uri="{BB962C8B-B14F-4D97-AF65-F5344CB8AC3E}">
        <p14:creationId xmlns:p14="http://schemas.microsoft.com/office/powerpoint/2010/main" val="165228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F069C44-1ECA-4705-890E-01342E2F47F7}" type="slidenum">
              <a:rPr lang="en-AU" smtClean="0"/>
              <a:t>26</a:t>
            </a:fld>
            <a:endParaRPr lang="en-AU"/>
          </a:p>
        </p:txBody>
      </p:sp>
    </p:spTree>
    <p:extLst>
      <p:ext uri="{BB962C8B-B14F-4D97-AF65-F5344CB8AC3E}">
        <p14:creationId xmlns:p14="http://schemas.microsoft.com/office/powerpoint/2010/main" val="1091105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Revisit the groups brainstorming on what family inclusive practice means and what we might add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BF069C44-1ECA-4705-890E-01342E2F47F7}" type="slidenum">
              <a:rPr lang="en-AU" smtClean="0"/>
              <a:t>27</a:t>
            </a:fld>
            <a:endParaRPr lang="en-AU"/>
          </a:p>
        </p:txBody>
      </p:sp>
    </p:spTree>
    <p:extLst>
      <p:ext uri="{BB962C8B-B14F-4D97-AF65-F5344CB8AC3E}">
        <p14:creationId xmlns:p14="http://schemas.microsoft.com/office/powerpoint/2010/main" val="1576952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Staff are encouraged and supported to engage and involve families in the service.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Systems are in place (i.e. through assessment and other stages of treatment) to identify key family member/s that can support the client during treatment and after the client leaves the service.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Staff have the appropriate skills and knowledge to refer families to appropriate providers, if the service is unable to assist.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Staff have an obligation for the safety of clients and their families. The service has systems in place (i.e. though assessment) to ensure staff can identify when it is not appropriate to have family members involved in the treatment process and refer them to an appropriate provider. An example safety concern could be the existence of physical abuse.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Clients and families are aware of the services obligations in regards to confidentiality and consent. However, staff are encouraged to discuss with clients the benefits of having family actively involved in their treatment.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Staff are aware of and responsible for the provision of collaborative care, and work collectively with other health professionals involved in the continuum of care for the client and their family.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The service actively encourages staff, clients and families to be involved in service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BF069C44-1ECA-4705-890E-01342E2F47F7}" type="slidenum">
              <a:rPr lang="en-AU" smtClean="0"/>
              <a:t>28</a:t>
            </a:fld>
            <a:endParaRPr lang="en-AU"/>
          </a:p>
        </p:txBody>
      </p:sp>
    </p:spTree>
    <p:extLst>
      <p:ext uri="{BB962C8B-B14F-4D97-AF65-F5344CB8AC3E}">
        <p14:creationId xmlns:p14="http://schemas.microsoft.com/office/powerpoint/2010/main" val="3039379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U" dirty="0"/>
          </a:p>
        </p:txBody>
      </p:sp>
      <p:sp>
        <p:nvSpPr>
          <p:cNvPr id="4" name="Slide Number Placeholder 3"/>
          <p:cNvSpPr>
            <a:spLocks noGrp="1"/>
          </p:cNvSpPr>
          <p:nvPr>
            <p:ph type="sldNum" sz="quarter" idx="10"/>
          </p:nvPr>
        </p:nvSpPr>
        <p:spPr/>
        <p:txBody>
          <a:bodyPr/>
          <a:lstStyle/>
          <a:p>
            <a:fld id="{BF069C44-1ECA-4705-890E-01342E2F47F7}" type="slidenum">
              <a:rPr lang="en-AU" smtClean="0"/>
              <a:t>29</a:t>
            </a:fld>
            <a:endParaRPr lang="en-AU"/>
          </a:p>
        </p:txBody>
      </p:sp>
    </p:spTree>
    <p:extLst>
      <p:ext uri="{BB962C8B-B14F-4D97-AF65-F5344CB8AC3E}">
        <p14:creationId xmlns:p14="http://schemas.microsoft.com/office/powerpoint/2010/main" val="1745911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Introduce </a:t>
            </a:r>
            <a:r>
              <a:rPr lang="en-AU" dirty="0"/>
              <a:t>the project and what the key aims are.</a:t>
            </a:r>
          </a:p>
        </p:txBody>
      </p:sp>
      <p:sp>
        <p:nvSpPr>
          <p:cNvPr id="4" name="Slide Number Placeholder 3"/>
          <p:cNvSpPr>
            <a:spLocks noGrp="1"/>
          </p:cNvSpPr>
          <p:nvPr>
            <p:ph type="sldNum" sz="quarter" idx="10"/>
          </p:nvPr>
        </p:nvSpPr>
        <p:spPr/>
        <p:txBody>
          <a:bodyPr/>
          <a:lstStyle/>
          <a:p>
            <a:fld id="{BF069C44-1ECA-4705-890E-01342E2F47F7}" type="slidenum">
              <a:rPr lang="en-AU" smtClean="0"/>
              <a:t>3</a:t>
            </a:fld>
            <a:endParaRPr lang="en-AU"/>
          </a:p>
        </p:txBody>
      </p:sp>
    </p:spTree>
    <p:extLst>
      <p:ext uri="{BB962C8B-B14F-4D97-AF65-F5344CB8AC3E}">
        <p14:creationId xmlns:p14="http://schemas.microsoft.com/office/powerpoint/2010/main" val="2641888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0" i="0" u="none" strike="noStrike" baseline="0" dirty="0">
                <a:solidFill>
                  <a:srgbClr val="231F20"/>
                </a:solidFill>
                <a:latin typeface="HelveticaNeue-Light"/>
              </a:rPr>
              <a:t>• talk about it: Many families are affected by drug problems. You are not alone</a:t>
            </a:r>
          </a:p>
          <a:p>
            <a:pPr algn="l"/>
            <a:r>
              <a:rPr lang="en-AU" sz="1200" b="0" i="0" u="none" strike="noStrike" baseline="0" dirty="0">
                <a:solidFill>
                  <a:srgbClr val="231F20"/>
                </a:solidFill>
                <a:latin typeface="HelveticaNeue-Light"/>
              </a:rPr>
              <a:t>• get expert help: There are lots of services to support people in your situation. Getting professional advice can help</a:t>
            </a:r>
          </a:p>
          <a:p>
            <a:pPr algn="l"/>
            <a:r>
              <a:rPr lang="en-AU" sz="1200" b="0" i="0" u="none" strike="noStrike" baseline="0" dirty="0">
                <a:solidFill>
                  <a:srgbClr val="231F20"/>
                </a:solidFill>
                <a:latin typeface="HelveticaNeue-Light"/>
              </a:rPr>
              <a:t>you cope and can also benefit the person affected</a:t>
            </a:r>
          </a:p>
          <a:p>
            <a:pPr algn="l"/>
            <a:r>
              <a:rPr lang="en-AU" sz="1200" b="0" i="0" u="none" strike="noStrike" baseline="0" dirty="0">
                <a:solidFill>
                  <a:srgbClr val="231F20"/>
                </a:solidFill>
                <a:latin typeface="HelveticaNeue-Light"/>
              </a:rPr>
              <a:t>• don’t think you can ‘fix’ your loved one: Only the person using substances can decide to give up or cut back on their drug use</a:t>
            </a:r>
          </a:p>
          <a:p>
            <a:pPr algn="l"/>
            <a:r>
              <a:rPr lang="en-AU" sz="1200" b="0" i="0" u="none" strike="noStrike" baseline="0" dirty="0">
                <a:solidFill>
                  <a:srgbClr val="231F20"/>
                </a:solidFill>
                <a:latin typeface="HelveticaNeue-Light"/>
              </a:rPr>
              <a:t>• set boundaries: It’s important that the your love one understands your limitations. Keep communicating, and if you need help</a:t>
            </a:r>
          </a:p>
          <a:p>
            <a:pPr algn="l"/>
            <a:r>
              <a:rPr lang="en-AU" sz="1200" b="0" i="0" u="none" strike="noStrike" baseline="0" dirty="0">
                <a:solidFill>
                  <a:srgbClr val="231F20"/>
                </a:solidFill>
                <a:latin typeface="HelveticaNeue-Light"/>
              </a:rPr>
              <a:t>with these skills, you may be able to join a support group if there is one in your area</a:t>
            </a:r>
          </a:p>
          <a:p>
            <a:pPr algn="l"/>
            <a:r>
              <a:rPr lang="en-AU" sz="1200" b="0" i="0" u="none" strike="noStrike" baseline="0" dirty="0">
                <a:solidFill>
                  <a:srgbClr val="231F20"/>
                </a:solidFill>
                <a:latin typeface="HelveticaNeue-Light"/>
              </a:rPr>
              <a:t>• accept that change might take a long time: There are no short cuts, but even little steps your loved</a:t>
            </a:r>
          </a:p>
          <a:p>
            <a:pPr algn="l"/>
            <a:r>
              <a:rPr lang="en-AU" sz="1200" b="0" i="0" u="none" strike="noStrike" baseline="0" dirty="0">
                <a:solidFill>
                  <a:srgbClr val="231F20"/>
                </a:solidFill>
                <a:latin typeface="HelveticaNeue-Light"/>
              </a:rPr>
              <a:t>one takes are positive</a:t>
            </a:r>
          </a:p>
          <a:p>
            <a:pPr algn="l"/>
            <a:r>
              <a:rPr lang="en-AU" sz="1200" b="0" i="0" u="none" strike="noStrike" baseline="0" dirty="0">
                <a:solidFill>
                  <a:srgbClr val="231F20"/>
                </a:solidFill>
                <a:latin typeface="HelveticaNeue-Light"/>
              </a:rPr>
              <a:t>• be realistic about treatment: If your loved one lapses they won’t be the first. It often takes several rounds</a:t>
            </a:r>
            <a:endParaRPr lang="en-AU" dirty="0"/>
          </a:p>
        </p:txBody>
      </p:sp>
      <p:sp>
        <p:nvSpPr>
          <p:cNvPr id="4" name="Slide Number Placeholder 3"/>
          <p:cNvSpPr>
            <a:spLocks noGrp="1"/>
          </p:cNvSpPr>
          <p:nvPr>
            <p:ph type="sldNum" sz="quarter" idx="10"/>
          </p:nvPr>
        </p:nvSpPr>
        <p:spPr/>
        <p:txBody>
          <a:bodyPr/>
          <a:lstStyle/>
          <a:p>
            <a:fld id="{BF069C44-1ECA-4705-890E-01342E2F47F7}" type="slidenum">
              <a:rPr lang="en-AU" smtClean="0"/>
              <a:t>30</a:t>
            </a:fld>
            <a:endParaRPr lang="en-AU"/>
          </a:p>
        </p:txBody>
      </p:sp>
    </p:spTree>
    <p:extLst>
      <p:ext uri="{BB962C8B-B14F-4D97-AF65-F5344CB8AC3E}">
        <p14:creationId xmlns:p14="http://schemas.microsoft.com/office/powerpoint/2010/main" val="346363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Draw out and emphasise what resilience is and is NOT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R</a:t>
            </a:r>
            <a:r>
              <a:rPr lang="en-AU" sz="1200" b="0" i="0" kern="1200" dirty="0">
                <a:solidFill>
                  <a:schemeClr val="tx1"/>
                </a:solidFill>
                <a:effectLst/>
                <a:latin typeface="+mn-lt"/>
                <a:ea typeface="+mn-ea"/>
                <a:cs typeface="+mn-cs"/>
              </a:rPr>
              <a:t>esilience, like anything else, is not endless. Like a rubber band, if it is stretched to its limit too many times it will eventually break (</a:t>
            </a:r>
            <a:r>
              <a:rPr lang="en-AU" dirty="0"/>
              <a:t>https://managersandleaders.com.au/why-resilience-is-not-just-a-business-buzzword/)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Resilience is not about ‘pushing through’ - let’s not confuse survival with resilience (http://westkelownacounselling.com/resilience-not-coping-skills-gone-bad/)</a:t>
            </a:r>
          </a:p>
          <a:p>
            <a:endParaRPr lang="en-AU" dirty="0"/>
          </a:p>
        </p:txBody>
      </p:sp>
      <p:sp>
        <p:nvSpPr>
          <p:cNvPr id="4" name="Slide Number Placeholder 3"/>
          <p:cNvSpPr>
            <a:spLocks noGrp="1"/>
          </p:cNvSpPr>
          <p:nvPr>
            <p:ph type="sldNum" sz="quarter" idx="10"/>
          </p:nvPr>
        </p:nvSpPr>
        <p:spPr/>
        <p:txBody>
          <a:bodyPr/>
          <a:lstStyle/>
          <a:p>
            <a:fld id="{BF069C44-1ECA-4705-890E-01342E2F47F7}" type="slidenum">
              <a:rPr lang="en-AU" smtClean="0"/>
              <a:t>31</a:t>
            </a:fld>
            <a:endParaRPr lang="en-AU"/>
          </a:p>
        </p:txBody>
      </p:sp>
    </p:spTree>
    <p:extLst>
      <p:ext uri="{BB962C8B-B14F-4D97-AF65-F5344CB8AC3E}">
        <p14:creationId xmlns:p14="http://schemas.microsoft.com/office/powerpoint/2010/main" val="2439733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F069C44-1ECA-4705-890E-01342E2F47F7}" type="slidenum">
              <a:rPr lang="en-AU" smtClean="0"/>
              <a:t>32</a:t>
            </a:fld>
            <a:endParaRPr lang="en-AU"/>
          </a:p>
        </p:txBody>
      </p:sp>
    </p:spTree>
    <p:extLst>
      <p:ext uri="{BB962C8B-B14F-4D97-AF65-F5344CB8AC3E}">
        <p14:creationId xmlns:p14="http://schemas.microsoft.com/office/powerpoint/2010/main" val="2403814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What can we do to enhance our services for families</a:t>
            </a:r>
          </a:p>
        </p:txBody>
      </p:sp>
      <p:sp>
        <p:nvSpPr>
          <p:cNvPr id="4" name="Slide Number Placeholder 3"/>
          <p:cNvSpPr>
            <a:spLocks noGrp="1"/>
          </p:cNvSpPr>
          <p:nvPr>
            <p:ph type="sldNum" sz="quarter" idx="10"/>
          </p:nvPr>
        </p:nvSpPr>
        <p:spPr/>
        <p:txBody>
          <a:bodyPr/>
          <a:lstStyle/>
          <a:p>
            <a:fld id="{BF069C44-1ECA-4705-890E-01342E2F47F7}" type="slidenum">
              <a:rPr lang="en-AU" smtClean="0"/>
              <a:t>33</a:t>
            </a:fld>
            <a:endParaRPr lang="en-AU"/>
          </a:p>
        </p:txBody>
      </p:sp>
    </p:spTree>
    <p:extLst>
      <p:ext uri="{BB962C8B-B14F-4D97-AF65-F5344CB8AC3E}">
        <p14:creationId xmlns:p14="http://schemas.microsoft.com/office/powerpoint/2010/main" val="4112238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What can we do to enhance our services for families</a:t>
            </a:r>
          </a:p>
        </p:txBody>
      </p:sp>
      <p:sp>
        <p:nvSpPr>
          <p:cNvPr id="4" name="Slide Number Placeholder 3"/>
          <p:cNvSpPr>
            <a:spLocks noGrp="1"/>
          </p:cNvSpPr>
          <p:nvPr>
            <p:ph type="sldNum" sz="quarter" idx="10"/>
          </p:nvPr>
        </p:nvSpPr>
        <p:spPr/>
        <p:txBody>
          <a:bodyPr/>
          <a:lstStyle/>
          <a:p>
            <a:fld id="{BF069C44-1ECA-4705-890E-01342E2F47F7}" type="slidenum">
              <a:rPr lang="en-AU" smtClean="0"/>
              <a:t>34</a:t>
            </a:fld>
            <a:endParaRPr lang="en-AU"/>
          </a:p>
        </p:txBody>
      </p:sp>
    </p:spTree>
    <p:extLst>
      <p:ext uri="{BB962C8B-B14F-4D97-AF65-F5344CB8AC3E}">
        <p14:creationId xmlns:p14="http://schemas.microsoft.com/office/powerpoint/2010/main" val="1397927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What can we do to enhance our services for families</a:t>
            </a:r>
          </a:p>
        </p:txBody>
      </p:sp>
      <p:sp>
        <p:nvSpPr>
          <p:cNvPr id="4" name="Slide Number Placeholder 3"/>
          <p:cNvSpPr>
            <a:spLocks noGrp="1"/>
          </p:cNvSpPr>
          <p:nvPr>
            <p:ph type="sldNum" sz="quarter" idx="10"/>
          </p:nvPr>
        </p:nvSpPr>
        <p:spPr/>
        <p:txBody>
          <a:bodyPr/>
          <a:lstStyle/>
          <a:p>
            <a:fld id="{BF069C44-1ECA-4705-890E-01342E2F47F7}" type="slidenum">
              <a:rPr lang="en-AU" smtClean="0"/>
              <a:t>35</a:t>
            </a:fld>
            <a:endParaRPr lang="en-AU"/>
          </a:p>
        </p:txBody>
      </p:sp>
    </p:spTree>
    <p:extLst>
      <p:ext uri="{BB962C8B-B14F-4D97-AF65-F5344CB8AC3E}">
        <p14:creationId xmlns:p14="http://schemas.microsoft.com/office/powerpoint/2010/main" val="2630938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Explore considerations for young people and children of people who use substances.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Working with FaCS</a:t>
            </a:r>
          </a:p>
        </p:txBody>
      </p:sp>
      <p:sp>
        <p:nvSpPr>
          <p:cNvPr id="4" name="Slide Number Placeholder 3"/>
          <p:cNvSpPr>
            <a:spLocks noGrp="1"/>
          </p:cNvSpPr>
          <p:nvPr>
            <p:ph type="sldNum" sz="quarter" idx="10"/>
          </p:nvPr>
        </p:nvSpPr>
        <p:spPr/>
        <p:txBody>
          <a:bodyPr/>
          <a:lstStyle/>
          <a:p>
            <a:fld id="{BF069C44-1ECA-4705-890E-01342E2F47F7}" type="slidenum">
              <a:rPr lang="en-AU" smtClean="0"/>
              <a:t>36</a:t>
            </a:fld>
            <a:endParaRPr lang="en-AU"/>
          </a:p>
        </p:txBody>
      </p:sp>
    </p:spTree>
    <p:extLst>
      <p:ext uri="{BB962C8B-B14F-4D97-AF65-F5344CB8AC3E}">
        <p14:creationId xmlns:p14="http://schemas.microsoft.com/office/powerpoint/2010/main" val="40067966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069C44-1ECA-4705-890E-01342E2F47F7}" type="slidenum">
              <a:rPr lang="en-AU" smtClean="0"/>
              <a:t>37</a:t>
            </a:fld>
            <a:endParaRPr lang="en-AU"/>
          </a:p>
        </p:txBody>
      </p:sp>
    </p:spTree>
    <p:extLst>
      <p:ext uri="{BB962C8B-B14F-4D97-AF65-F5344CB8AC3E}">
        <p14:creationId xmlns:p14="http://schemas.microsoft.com/office/powerpoint/2010/main" val="39386345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69C44-1ECA-4705-890E-01342E2F47F7}" type="slidenum">
              <a:rPr lang="en-AU" smtClean="0"/>
              <a:t>39</a:t>
            </a:fld>
            <a:endParaRPr lang="en-AU"/>
          </a:p>
        </p:txBody>
      </p:sp>
    </p:spTree>
    <p:extLst>
      <p:ext uri="{BB962C8B-B14F-4D97-AF65-F5344CB8AC3E}">
        <p14:creationId xmlns:p14="http://schemas.microsoft.com/office/powerpoint/2010/main" val="42801247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Facilitate a panel of local services who provide support to families and loved ones – brief presentations on what they provide and how to access their services </a:t>
            </a:r>
          </a:p>
        </p:txBody>
      </p:sp>
      <p:sp>
        <p:nvSpPr>
          <p:cNvPr id="4" name="Slide Number Placeholder 3"/>
          <p:cNvSpPr>
            <a:spLocks noGrp="1"/>
          </p:cNvSpPr>
          <p:nvPr>
            <p:ph type="sldNum" sz="quarter" idx="10"/>
          </p:nvPr>
        </p:nvSpPr>
        <p:spPr/>
        <p:txBody>
          <a:bodyPr/>
          <a:lstStyle/>
          <a:p>
            <a:fld id="{BF069C44-1ECA-4705-890E-01342E2F47F7}" type="slidenum">
              <a:rPr lang="en-AU" smtClean="0"/>
              <a:t>40</a:t>
            </a:fld>
            <a:endParaRPr lang="en-AU"/>
          </a:p>
        </p:txBody>
      </p:sp>
    </p:spTree>
    <p:extLst>
      <p:ext uri="{BB962C8B-B14F-4D97-AF65-F5344CB8AC3E}">
        <p14:creationId xmlns:p14="http://schemas.microsoft.com/office/powerpoint/2010/main" val="4001588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69C44-1ECA-4705-890E-01342E2F47F7}" type="slidenum">
              <a:rPr lang="en-AU" smtClean="0"/>
              <a:t>4</a:t>
            </a:fld>
            <a:endParaRPr lang="en-AU"/>
          </a:p>
        </p:txBody>
      </p:sp>
    </p:spTree>
    <p:extLst>
      <p:ext uri="{BB962C8B-B14F-4D97-AF65-F5344CB8AC3E}">
        <p14:creationId xmlns:p14="http://schemas.microsoft.com/office/powerpoint/2010/main" val="1221074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Facilitate some feedback and discussion around what the gaps in service delivery might be in relation to working with families?</a:t>
            </a:r>
          </a:p>
        </p:txBody>
      </p:sp>
      <p:sp>
        <p:nvSpPr>
          <p:cNvPr id="4" name="Slide Number Placeholder 3"/>
          <p:cNvSpPr>
            <a:spLocks noGrp="1"/>
          </p:cNvSpPr>
          <p:nvPr>
            <p:ph type="sldNum" sz="quarter" idx="10"/>
          </p:nvPr>
        </p:nvSpPr>
        <p:spPr/>
        <p:txBody>
          <a:bodyPr/>
          <a:lstStyle/>
          <a:p>
            <a:fld id="{BF069C44-1ECA-4705-890E-01342E2F47F7}" type="slidenum">
              <a:rPr lang="en-AU" smtClean="0"/>
              <a:t>41</a:t>
            </a:fld>
            <a:endParaRPr lang="en-AU"/>
          </a:p>
        </p:txBody>
      </p:sp>
    </p:spTree>
    <p:extLst>
      <p:ext uri="{BB962C8B-B14F-4D97-AF65-F5344CB8AC3E}">
        <p14:creationId xmlns:p14="http://schemas.microsoft.com/office/powerpoint/2010/main" val="390225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is your action plan? Not just for your organisation – what is YOUR action plan? What did you take away from today in terms of how you will enhance family inclusive practice? </a:t>
            </a:r>
          </a:p>
        </p:txBody>
      </p:sp>
      <p:sp>
        <p:nvSpPr>
          <p:cNvPr id="4" name="Slide Number Placeholder 3"/>
          <p:cNvSpPr>
            <a:spLocks noGrp="1"/>
          </p:cNvSpPr>
          <p:nvPr>
            <p:ph type="sldNum" sz="quarter" idx="10"/>
          </p:nvPr>
        </p:nvSpPr>
        <p:spPr/>
        <p:txBody>
          <a:bodyPr/>
          <a:lstStyle/>
          <a:p>
            <a:fld id="{BF069C44-1ECA-4705-890E-01342E2F47F7}" type="slidenum">
              <a:rPr lang="en-AU" smtClean="0"/>
              <a:t>43</a:t>
            </a:fld>
            <a:endParaRPr lang="en-AU"/>
          </a:p>
        </p:txBody>
      </p:sp>
    </p:spTree>
    <p:extLst>
      <p:ext uri="{BB962C8B-B14F-4D97-AF65-F5344CB8AC3E}">
        <p14:creationId xmlns:p14="http://schemas.microsoft.com/office/powerpoint/2010/main" val="30698522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F069C44-1ECA-4705-890E-01342E2F47F7}" type="slidenum">
              <a:rPr lang="en-AU" smtClean="0"/>
              <a:t>44</a:t>
            </a:fld>
            <a:endParaRPr lang="en-AU"/>
          </a:p>
        </p:txBody>
      </p:sp>
    </p:spTree>
    <p:extLst>
      <p:ext uri="{BB962C8B-B14F-4D97-AF65-F5344CB8AC3E}">
        <p14:creationId xmlns:p14="http://schemas.microsoft.com/office/powerpoint/2010/main" val="2676532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Suzie to outlined the Workshop Objectives – and emphasise that this is an opportunity to build awareness/capacity in working with families and significant others to compliment/enhance the work you are already doing. </a:t>
            </a:r>
          </a:p>
          <a:p>
            <a:r>
              <a:rPr lang="en-AU" dirty="0"/>
              <a:t>To network and find out about specialist services that have a focus on families, significant others </a:t>
            </a:r>
          </a:p>
        </p:txBody>
      </p:sp>
      <p:sp>
        <p:nvSpPr>
          <p:cNvPr id="4" name="Slide Number Placeholder 3"/>
          <p:cNvSpPr>
            <a:spLocks noGrp="1"/>
          </p:cNvSpPr>
          <p:nvPr>
            <p:ph type="sldNum" sz="quarter" idx="10"/>
          </p:nvPr>
        </p:nvSpPr>
        <p:spPr/>
        <p:txBody>
          <a:bodyPr/>
          <a:lstStyle/>
          <a:p>
            <a:fld id="{BF069C44-1ECA-4705-890E-01342E2F47F7}" type="slidenum">
              <a:rPr lang="en-AU" smtClean="0"/>
              <a:t>5</a:t>
            </a:fld>
            <a:endParaRPr lang="en-AU"/>
          </a:p>
        </p:txBody>
      </p:sp>
    </p:spTree>
    <p:extLst>
      <p:ext uri="{BB962C8B-B14F-4D97-AF65-F5344CB8AC3E}">
        <p14:creationId xmlns:p14="http://schemas.microsoft.com/office/powerpoint/2010/main" val="1475536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Introduction activity to warm up the room – Suzie to facilitate.</a:t>
            </a:r>
          </a:p>
          <a:p>
            <a:r>
              <a:rPr lang="en-AU" dirty="0"/>
              <a:t>In pairs explore these questions and then feedback to the group.</a:t>
            </a:r>
          </a:p>
          <a:p>
            <a:r>
              <a:rPr lang="en-AU" dirty="0"/>
              <a:t>White board the experiences and butcher paper the things people would like to learn</a:t>
            </a:r>
          </a:p>
        </p:txBody>
      </p:sp>
      <p:sp>
        <p:nvSpPr>
          <p:cNvPr id="4" name="Slide Number Placeholder 3"/>
          <p:cNvSpPr>
            <a:spLocks noGrp="1"/>
          </p:cNvSpPr>
          <p:nvPr>
            <p:ph type="sldNum" sz="quarter" idx="10"/>
          </p:nvPr>
        </p:nvSpPr>
        <p:spPr/>
        <p:txBody>
          <a:bodyPr/>
          <a:lstStyle/>
          <a:p>
            <a:fld id="{BF069C44-1ECA-4705-890E-01342E2F47F7}" type="slidenum">
              <a:rPr lang="en-AU" smtClean="0"/>
              <a:t>6</a:t>
            </a:fld>
            <a:endParaRPr lang="en-AU"/>
          </a:p>
        </p:txBody>
      </p:sp>
    </p:spTree>
    <p:extLst>
      <p:ext uri="{BB962C8B-B14F-4D97-AF65-F5344CB8AC3E}">
        <p14:creationId xmlns:p14="http://schemas.microsoft.com/office/powerpoint/2010/main" val="81958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Safety and respect</a:t>
            </a:r>
          </a:p>
          <a:p>
            <a:pPr marL="171450" indent="-171450">
              <a:buFont typeface="Arial" panose="020B0604020202020204" pitchFamily="34" charset="0"/>
              <a:buChar char="•"/>
            </a:pPr>
            <a:r>
              <a:rPr lang="en-AU" b="0" dirty="0"/>
              <a:t>This</a:t>
            </a:r>
            <a:r>
              <a:rPr lang="en-AU" b="1" dirty="0"/>
              <a:t> </a:t>
            </a:r>
            <a:r>
              <a:rPr lang="en-AU" b="0" dirty="0"/>
              <a:t>is a safe space.</a:t>
            </a:r>
          </a:p>
          <a:p>
            <a:pPr marL="171450" indent="-171450">
              <a:buFont typeface="Arial" panose="020B0604020202020204" pitchFamily="34" charset="0"/>
              <a:buChar char="•"/>
            </a:pPr>
            <a:r>
              <a:rPr lang="en-AU" dirty="0"/>
              <a:t>There are no right or wrong opinions. </a:t>
            </a:r>
          </a:p>
          <a:p>
            <a:pPr marL="171450" indent="-171450">
              <a:buFont typeface="Arial" panose="020B0604020202020204" pitchFamily="34" charset="0"/>
              <a:buChar char="•"/>
            </a:pPr>
            <a:r>
              <a:rPr lang="en-AU" dirty="0"/>
              <a:t>Share the ‘talk’ time. Don’t talk over others.</a:t>
            </a:r>
          </a:p>
          <a:p>
            <a:pPr marL="171450" indent="-171450">
              <a:buFont typeface="Arial" panose="020B0604020202020204" pitchFamily="34" charset="0"/>
              <a:buChar char="•"/>
            </a:pPr>
            <a:r>
              <a:rPr lang="en-AU" dirty="0"/>
              <a:t>Speak up if you need support.</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b="1" dirty="0"/>
              <a:t>Confidentiality and mindful disclosure</a:t>
            </a:r>
          </a:p>
          <a:p>
            <a:pPr marL="171450" indent="-171450">
              <a:buFont typeface="Arial" panose="020B0604020202020204" pitchFamily="34" charset="0"/>
              <a:buChar char="•"/>
            </a:pPr>
            <a:r>
              <a:rPr lang="en-AU" dirty="0"/>
              <a:t>We want everyone to feel comfortable sharing their views and experiences. </a:t>
            </a:r>
          </a:p>
          <a:p>
            <a:pPr marL="0" indent="0">
              <a:buFont typeface="Arial" panose="020B0604020202020204" pitchFamily="34" charset="0"/>
              <a:buNone/>
            </a:pPr>
            <a:r>
              <a:rPr lang="en-AU" b="1" dirty="0"/>
              <a:t>Staying focused</a:t>
            </a:r>
          </a:p>
          <a:p>
            <a:pPr marL="171450" indent="-171450">
              <a:buFont typeface="Arial" panose="020B0604020202020204" pitchFamily="34" charset="0"/>
              <a:buChar char="•"/>
            </a:pPr>
            <a:r>
              <a:rPr lang="en-AU" dirty="0"/>
              <a:t>Please turn your phones on silent. </a:t>
            </a:r>
          </a:p>
          <a:p>
            <a:pPr marL="171450" indent="-171450">
              <a:buFont typeface="Arial" panose="020B0604020202020204" pitchFamily="34" charset="0"/>
              <a:buChar char="•"/>
            </a:pPr>
            <a:r>
              <a:rPr lang="en-AU" dirty="0"/>
              <a:t>If you need to take a call or a break, please step outside.</a:t>
            </a:r>
          </a:p>
          <a:p>
            <a:pPr marL="171450" indent="-171450">
              <a:buFont typeface="Arial" panose="020B0604020202020204" pitchFamily="34" charset="0"/>
              <a:buChar char="•"/>
            </a:pPr>
            <a:r>
              <a:rPr lang="en-AU" dirty="0"/>
              <a:t>Please return from breaks on time and let us know if you need to leave early.</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b="1" dirty="0"/>
              <a:t>Having fun</a:t>
            </a:r>
          </a:p>
          <a:p>
            <a:pPr marL="171450" indent="-171450">
              <a:buFont typeface="Arial" panose="020B0604020202020204" pitchFamily="34" charset="0"/>
              <a:buChar char="•"/>
            </a:pPr>
            <a:r>
              <a:rPr lang="en-AU" dirty="0"/>
              <a:t>This is an interactive workshop. We want everyone to participate. Participation is voluntary.</a:t>
            </a:r>
          </a:p>
          <a:p>
            <a:pPr marL="171450" indent="-171450">
              <a:buFont typeface="Arial" panose="020B0604020202020204" pitchFamily="34" charset="0"/>
              <a:buChar char="•"/>
            </a:pPr>
            <a:r>
              <a:rPr lang="en-AU" dirty="0"/>
              <a:t>Remember, there are no right or wrong opinions, or ‘dumb’ questions.</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b="1" dirty="0"/>
              <a:t>Anything else?</a:t>
            </a:r>
          </a:p>
          <a:p>
            <a:pPr marL="171450" indent="-171450">
              <a:buFont typeface="Arial" panose="020B0604020202020204" pitchFamily="34" charset="0"/>
              <a:buChar char="•"/>
            </a:pPr>
            <a:r>
              <a:rPr lang="en-AU" dirty="0"/>
              <a:t>Is there anything else anyone would like to add so everyone feels safe and comfortable contributing?</a:t>
            </a:r>
          </a:p>
        </p:txBody>
      </p:sp>
      <p:sp>
        <p:nvSpPr>
          <p:cNvPr id="4" name="Slide Number Placeholder 3"/>
          <p:cNvSpPr>
            <a:spLocks noGrp="1"/>
          </p:cNvSpPr>
          <p:nvPr>
            <p:ph type="sldNum" sz="quarter" idx="10"/>
          </p:nvPr>
        </p:nvSpPr>
        <p:spPr/>
        <p:txBody>
          <a:bodyPr/>
          <a:lstStyle/>
          <a:p>
            <a:fld id="{BF069C44-1ECA-4705-890E-01342E2F47F7}" type="slidenum">
              <a:rPr lang="en-AU" smtClean="0"/>
              <a:t>7</a:t>
            </a:fld>
            <a:endParaRPr lang="en-AU"/>
          </a:p>
        </p:txBody>
      </p:sp>
    </p:spTree>
    <p:extLst>
      <p:ext uri="{BB962C8B-B14F-4D97-AF65-F5344CB8AC3E}">
        <p14:creationId xmlns:p14="http://schemas.microsoft.com/office/powerpoint/2010/main" val="1232132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Explore the concept of “family” and how it will be used in the context of this training. Ensure clarity that when we talk about family we mean in broad terms and that we need to be mindful about being inclusive – </a:t>
            </a:r>
          </a:p>
          <a:p>
            <a:pPr marL="0" indent="0">
              <a:buFont typeface="Arial" panose="020B0604020202020204" pitchFamily="34" charset="0"/>
              <a:buNone/>
            </a:pPr>
            <a:r>
              <a:rPr lang="en-AU" dirty="0"/>
              <a:t>when asking clients: “is there someone in your life that supports you? Or that might be supportive of this step you are taking?”</a:t>
            </a:r>
          </a:p>
          <a:p>
            <a:pPr marL="0" indent="0">
              <a:buFont typeface="Arial" panose="020B0604020202020204" pitchFamily="34" charset="0"/>
              <a:buNone/>
            </a:pPr>
            <a:r>
              <a:rPr lang="en-AU" dirty="0"/>
              <a:t>When asking family/sig others: How might you describe the connection you have with the person you have concerns about? Are there things that support you now that help with staying connected to the loved one you are concerned about?  Are there other things that might further assist with maintaining your connection/support of XX?</a:t>
            </a:r>
          </a:p>
        </p:txBody>
      </p:sp>
      <p:sp>
        <p:nvSpPr>
          <p:cNvPr id="4" name="Slide Number Placeholder 3"/>
          <p:cNvSpPr>
            <a:spLocks noGrp="1"/>
          </p:cNvSpPr>
          <p:nvPr>
            <p:ph type="sldNum" sz="quarter" idx="10"/>
          </p:nvPr>
        </p:nvSpPr>
        <p:spPr/>
        <p:txBody>
          <a:bodyPr/>
          <a:lstStyle/>
          <a:p>
            <a:fld id="{BF069C44-1ECA-4705-890E-01342E2F47F7}" type="slidenum">
              <a:rPr lang="en-AU" smtClean="0"/>
              <a:t>8</a:t>
            </a:fld>
            <a:endParaRPr lang="en-AU"/>
          </a:p>
        </p:txBody>
      </p:sp>
    </p:spTree>
    <p:extLst>
      <p:ext uri="{BB962C8B-B14F-4D97-AF65-F5344CB8AC3E}">
        <p14:creationId xmlns:p14="http://schemas.microsoft.com/office/powerpoint/2010/main" val="2569764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Explore the way culture and community can shape our families and networks</a:t>
            </a:r>
          </a:p>
          <a:p>
            <a:pPr marL="0" indent="0">
              <a:buFont typeface="Arial" panose="020B0604020202020204" pitchFamily="34" charset="0"/>
              <a:buNone/>
            </a:pPr>
            <a:r>
              <a:rPr lang="en-AU" dirty="0"/>
              <a:t>Importance of interpreter services</a:t>
            </a:r>
          </a:p>
          <a:p>
            <a:pPr marL="0" indent="0">
              <a:buFont typeface="Arial" panose="020B0604020202020204" pitchFamily="34" charset="0"/>
              <a:buNone/>
            </a:pPr>
            <a:r>
              <a:rPr lang="en-AU" dirty="0"/>
              <a:t>Consulting with CALD and Aboriginal organisation’s – The Glen will be speaking today and about the families inclusive practices they have implemented </a:t>
            </a:r>
          </a:p>
          <a:p>
            <a:pPr marL="0" indent="0">
              <a:buFont typeface="Arial" panose="020B0604020202020204" pitchFamily="34" charset="0"/>
              <a:buNone/>
            </a:pPr>
            <a:r>
              <a:rPr lang="en-AU" dirty="0"/>
              <a:t>Cultural competence training </a:t>
            </a:r>
          </a:p>
        </p:txBody>
      </p:sp>
      <p:sp>
        <p:nvSpPr>
          <p:cNvPr id="4" name="Slide Number Placeholder 3"/>
          <p:cNvSpPr>
            <a:spLocks noGrp="1"/>
          </p:cNvSpPr>
          <p:nvPr>
            <p:ph type="sldNum" sz="quarter" idx="10"/>
          </p:nvPr>
        </p:nvSpPr>
        <p:spPr/>
        <p:txBody>
          <a:bodyPr/>
          <a:lstStyle/>
          <a:p>
            <a:fld id="{BF069C44-1ECA-4705-890E-01342E2F47F7}" type="slidenum">
              <a:rPr lang="en-AU" smtClean="0"/>
              <a:t>9</a:t>
            </a:fld>
            <a:endParaRPr lang="en-AU"/>
          </a:p>
        </p:txBody>
      </p:sp>
    </p:spTree>
    <p:extLst>
      <p:ext uri="{BB962C8B-B14F-4D97-AF65-F5344CB8AC3E}">
        <p14:creationId xmlns:p14="http://schemas.microsoft.com/office/powerpoint/2010/main" val="724795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8559800" y="6438900"/>
            <a:ext cx="482600" cy="365125"/>
          </a:xfrm>
        </p:spPr>
        <p:txBody>
          <a:bodyPr/>
          <a:lstStyle>
            <a:lvl1pPr>
              <a:defRPr b="0" i="0">
                <a:solidFill>
                  <a:srgbClr val="007261"/>
                </a:solidFill>
                <a:latin typeface="Arial" panose="020B0604020202020204" pitchFamily="34" charset="0"/>
                <a:cs typeface="Arial" panose="020B0604020202020204" pitchFamily="34" charset="0"/>
              </a:defRPr>
            </a:lvl1pPr>
          </a:lstStyle>
          <a:p>
            <a:fld id="{07265E58-8C36-FA47-876F-2F2E36C1F994}" type="slidenum">
              <a:rPr lang="en-US" smtClean="0"/>
              <a:pPr/>
              <a:t>‹#›</a:t>
            </a:fld>
            <a:endParaRPr lang="en-US" dirty="0"/>
          </a:p>
        </p:txBody>
      </p:sp>
    </p:spTree>
    <p:extLst>
      <p:ext uri="{BB962C8B-B14F-4D97-AF65-F5344CB8AC3E}">
        <p14:creationId xmlns:p14="http://schemas.microsoft.com/office/powerpoint/2010/main" val="3486655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145628" y="2490951"/>
            <a:ext cx="7052441" cy="3174125"/>
          </a:xfrm>
        </p:spPr>
        <p:txBody>
          <a:bodyPr>
            <a:normAutofit/>
          </a:bodyPr>
          <a:lstStyle>
            <a:lvl1pPr marL="0" indent="0" algn="ctr">
              <a:buNone/>
              <a:defRPr sz="5400" b="1" i="0"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Short section title</a:t>
            </a:r>
            <a:endParaRPr lang="en-US" dirty="0"/>
          </a:p>
        </p:txBody>
      </p:sp>
    </p:spTree>
    <p:extLst>
      <p:ext uri="{BB962C8B-B14F-4D97-AF65-F5344CB8AC3E}">
        <p14:creationId xmlns:p14="http://schemas.microsoft.com/office/powerpoint/2010/main" val="2059216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8559800" y="6438900"/>
            <a:ext cx="482600" cy="365125"/>
          </a:xfrm>
        </p:spPr>
        <p:txBody>
          <a:bodyPr/>
          <a:lstStyle>
            <a:lvl1pPr>
              <a:defRPr b="0" i="0">
                <a:solidFill>
                  <a:srgbClr val="007261"/>
                </a:solidFill>
                <a:latin typeface="Arial" panose="020B0604020202020204" pitchFamily="34" charset="0"/>
                <a:cs typeface="Arial" panose="020B0604020202020204" pitchFamily="34" charset="0"/>
              </a:defRPr>
            </a:lvl1pPr>
          </a:lstStyle>
          <a:p>
            <a:fld id="{07265E58-8C36-FA47-876F-2F2E36C1F994}" type="slidenum">
              <a:rPr lang="en-US" smtClean="0"/>
              <a:pPr/>
              <a:t>‹#›</a:t>
            </a:fld>
            <a:endParaRPr lang="en-US" dirty="0"/>
          </a:p>
        </p:txBody>
      </p:sp>
    </p:spTree>
    <p:extLst>
      <p:ext uri="{BB962C8B-B14F-4D97-AF65-F5344CB8AC3E}">
        <p14:creationId xmlns:p14="http://schemas.microsoft.com/office/powerpoint/2010/main" val="11892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8559800" y="6438900"/>
            <a:ext cx="482600" cy="365125"/>
          </a:xfrm>
        </p:spPr>
        <p:txBody>
          <a:bodyPr/>
          <a:lstStyle>
            <a:lvl1pPr>
              <a:defRPr b="0" i="0">
                <a:solidFill>
                  <a:srgbClr val="007261"/>
                </a:solidFill>
                <a:latin typeface="Arial" panose="020B0604020202020204" pitchFamily="34" charset="0"/>
                <a:cs typeface="Arial" panose="020B0604020202020204" pitchFamily="34" charset="0"/>
              </a:defRPr>
            </a:lvl1pPr>
          </a:lstStyle>
          <a:p>
            <a:fld id="{07265E58-8C36-FA47-876F-2F2E36C1F994}" type="slidenum">
              <a:rPr lang="en-US" smtClean="0"/>
              <a:pPr/>
              <a:t>‹#›</a:t>
            </a:fld>
            <a:endParaRPr lang="en-US" dirty="0"/>
          </a:p>
        </p:txBody>
      </p:sp>
    </p:spTree>
    <p:extLst>
      <p:ext uri="{BB962C8B-B14F-4D97-AF65-F5344CB8AC3E}">
        <p14:creationId xmlns:p14="http://schemas.microsoft.com/office/powerpoint/2010/main" val="2237907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9420AFE-DDC1-4C6D-9D38-32B25E5FCF42}" type="datetimeFigureOut">
              <a:rPr lang="en-AU" smtClean="0"/>
              <a:pPr/>
              <a:t>12/11/2018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AFFCD58A-07F1-45FE-A84A-5E783377E63F}" type="slidenum">
              <a:rPr lang="en-AU" smtClean="0"/>
              <a:pPr/>
              <a:t>‹#›</a:t>
            </a:fld>
            <a:endParaRPr lang="en-AU" dirty="0"/>
          </a:p>
        </p:txBody>
      </p:sp>
    </p:spTree>
    <p:extLst>
      <p:ext uri="{BB962C8B-B14F-4D97-AF65-F5344CB8AC3E}">
        <p14:creationId xmlns:p14="http://schemas.microsoft.com/office/powerpoint/2010/main" val="1201284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420AFE-DDC1-4C6D-9D38-32B25E5FCF42}" type="datetimeFigureOut">
              <a:rPr lang="en-AU" smtClean="0"/>
              <a:pPr/>
              <a:t>12/11/2018</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AFFCD58A-07F1-45FE-A84A-5E783377E63F}" type="slidenum">
              <a:rPr lang="en-AU" smtClean="0"/>
              <a:pPr/>
              <a:t>‹#›</a:t>
            </a:fld>
            <a:endParaRPr lang="en-AU" dirty="0"/>
          </a:p>
        </p:txBody>
      </p:sp>
    </p:spTree>
    <p:extLst>
      <p:ext uri="{BB962C8B-B14F-4D97-AF65-F5344CB8AC3E}">
        <p14:creationId xmlns:p14="http://schemas.microsoft.com/office/powerpoint/2010/main" val="110622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59420AFE-DDC1-4C6D-9D38-32B25E5FCF42}" type="datetimeFigureOut">
              <a:rPr lang="en-AU" smtClean="0"/>
              <a:pPr/>
              <a:t>12/11/2018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AFFCD58A-07F1-45FE-A84A-5E783377E63F}" type="slidenum">
              <a:rPr lang="en-AU" smtClean="0"/>
              <a:pPr/>
              <a:t>‹#›</a:t>
            </a:fld>
            <a:endParaRPr lang="en-AU" dirty="0"/>
          </a:p>
        </p:txBody>
      </p:sp>
    </p:spTree>
    <p:extLst>
      <p:ext uri="{BB962C8B-B14F-4D97-AF65-F5344CB8AC3E}">
        <p14:creationId xmlns:p14="http://schemas.microsoft.com/office/powerpoint/2010/main" val="3811414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145628" y="2490951"/>
            <a:ext cx="7052441" cy="3174125"/>
          </a:xfrm>
        </p:spPr>
        <p:txBody>
          <a:bodyPr>
            <a:normAutofit/>
          </a:bodyPr>
          <a:lstStyle>
            <a:lvl1pPr marL="0" indent="0" algn="ctr">
              <a:buNone/>
              <a:defRPr sz="5400" b="1" i="0"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Short section title</a:t>
            </a:r>
            <a:endParaRPr lang="en-US" dirty="0"/>
          </a:p>
        </p:txBody>
      </p:sp>
    </p:spTree>
    <p:extLst>
      <p:ext uri="{BB962C8B-B14F-4D97-AF65-F5344CB8AC3E}">
        <p14:creationId xmlns:p14="http://schemas.microsoft.com/office/powerpoint/2010/main" val="1773802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8559800" y="6438900"/>
            <a:ext cx="482600" cy="365125"/>
          </a:xfrm>
        </p:spPr>
        <p:txBody>
          <a:bodyPr/>
          <a:lstStyle>
            <a:lvl1pPr>
              <a:defRPr b="0" i="0">
                <a:solidFill>
                  <a:srgbClr val="007261"/>
                </a:solidFill>
                <a:latin typeface="Arial" panose="020B0604020202020204" pitchFamily="34" charset="0"/>
                <a:cs typeface="Arial" panose="020B0604020202020204" pitchFamily="34" charset="0"/>
              </a:defRPr>
            </a:lvl1pPr>
          </a:lstStyle>
          <a:p>
            <a:fld id="{07265E58-8C36-FA47-876F-2F2E36C1F994}" type="slidenum">
              <a:rPr lang="en-US" smtClean="0"/>
              <a:pPr/>
              <a:t>‹#›</a:t>
            </a:fld>
            <a:endParaRPr lang="en-US" dirty="0"/>
          </a:p>
        </p:txBody>
      </p:sp>
    </p:spTree>
    <p:extLst>
      <p:ext uri="{BB962C8B-B14F-4D97-AF65-F5344CB8AC3E}">
        <p14:creationId xmlns:p14="http://schemas.microsoft.com/office/powerpoint/2010/main" val="20727061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theme" Target="../theme/theme3.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B0140-6668-6441-897D-D329481F12E5}" type="slidenum">
              <a:rPr lang="en-US" smtClean="0"/>
              <a:t>‹#›</a:t>
            </a:fld>
            <a:endParaRPr lang="en-US"/>
          </a:p>
        </p:txBody>
      </p:sp>
      <p:pic>
        <p:nvPicPr>
          <p:cNvPr id="8" name="Picture 7" descr="NADA_PPP_Title pag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42494-1D6B-B644-9021-02DC53FF92F9}" type="slidenum">
              <a:rPr lang="en-US" smtClean="0"/>
              <a:t>‹#›</a:t>
            </a:fld>
            <a:endParaRPr lang="en-US"/>
          </a:p>
        </p:txBody>
      </p:sp>
      <p:pic>
        <p:nvPicPr>
          <p:cNvPr id="8" name="Picture 7" descr="NADA_PPP_Divider pag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1819457"/>
      </p:ext>
    </p:extLst>
  </p:cSld>
  <p:clrMap bg1="lt1" tx1="dk1" bg2="lt2" tx2="dk2" accent1="accent1" accent2="accent2" accent3="accent3" accent4="accent4" accent5="accent5" accent6="accent6" hlink="hlink" folHlink="folHlink"/>
  <p:sldLayoutIdLst>
    <p:sldLayoutId id="2147483651" r:id="rId1"/>
    <p:sldLayoutId id="2147483664"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DC789F-C6CE-6045-A961-ADD61F8C7481}" type="slidenum">
              <a:rPr lang="en-US" smtClean="0"/>
              <a:t>‹#›</a:t>
            </a:fld>
            <a:endParaRPr lang="en-US"/>
          </a:p>
        </p:txBody>
      </p:sp>
      <p:pic>
        <p:nvPicPr>
          <p:cNvPr id="7" name="Picture 6" descr="NADA_PPP_Text page_white.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3420520"/>
      </p:ext>
    </p:extLst>
  </p:cSld>
  <p:clrMap bg1="lt1" tx1="dk1" bg2="lt2" tx2="dk2" accent1="accent1" accent2="accent2" accent3="accent3" accent4="accent4" accent5="accent5" accent6="accent6" hlink="hlink" folHlink="folHlink"/>
  <p:sldLayoutIdLst>
    <p:sldLayoutId id="2147483655" r:id="rId1"/>
    <p:sldLayoutId id="2147483665" r:id="rId2"/>
    <p:sldLayoutId id="2147483666" r:id="rId3"/>
    <p:sldLayoutId id="2147483667"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42494-1D6B-B644-9021-02DC53FF92F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8" name="Picture 7" descr="NADA_PPP_Divider pag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169450"/>
      </p:ext>
    </p:extLst>
  </p:cSld>
  <p:clrMap bg1="lt1" tx1="dk1" bg2="lt2" tx2="dk2" accent1="accent1" accent2="accent2" accent3="accent3" accent4="accent4" accent5="accent5" accent6="accent6" hlink="hlink" folHlink="folHlink"/>
  <p:sldLayoutIdLst>
    <p:sldLayoutId id="2147483657" r:id="rId1"/>
    <p:sldLayoutId id="2147483661"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Segoe UI Semibold"/>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Segoe UI Semibold"/>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DC789F-C6CE-6045-A961-ADD61F8C7481}" type="slidenum">
              <a:rPr lang="en-US" smtClean="0">
                <a:solidFill>
                  <a:prstClr val="black">
                    <a:tint val="75000"/>
                  </a:prstClr>
                </a:solidFill>
                <a:latin typeface="Segoe UI Semibold"/>
              </a:rPr>
              <a:pPr/>
              <a:t>‹#›</a:t>
            </a:fld>
            <a:endParaRPr lang="en-US">
              <a:solidFill>
                <a:prstClr val="black">
                  <a:tint val="75000"/>
                </a:prstClr>
              </a:solidFill>
              <a:latin typeface="Segoe UI Semibold"/>
            </a:endParaRPr>
          </a:p>
        </p:txBody>
      </p:sp>
      <p:pic>
        <p:nvPicPr>
          <p:cNvPr id="7" name="Picture 6" descr="NADA_PPP_Text page_whit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2995158"/>
      </p:ext>
    </p:extLst>
  </p:cSld>
  <p:clrMap bg1="lt1" tx1="dk1" bg2="lt2" tx2="dk2" accent1="accent1" accent2="accent2" accent3="accent3" accent4="accent4" accent5="accent5" accent6="accent6" hlink="hlink" folHlink="folHlink"/>
  <p:sldLayoutIdLst>
    <p:sldLayoutId id="214748365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2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16.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0.xml"/><Relationship Id="rId1" Type="http://schemas.openxmlformats.org/officeDocument/2006/relationships/tags" Target="../tags/tag4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358908" y="2677716"/>
            <a:ext cx="7705592" cy="3010547"/>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4000" b="0" i="0" kern="1200">
                <a:solidFill>
                  <a:schemeClr val="bg1"/>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sz="5400" b="1" dirty="0">
                <a:latin typeface="Arial" panose="020B0604020202020204" pitchFamily="34" charset="0"/>
                <a:cs typeface="Arial" panose="020B0604020202020204" pitchFamily="34" charset="0"/>
              </a:rPr>
              <a:t>Engaging with Families and Significant Others in the AOD sector.</a:t>
            </a:r>
            <a:endParaRPr lang="en-US" sz="54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68789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67265" y="864514"/>
            <a:ext cx="7698259" cy="5371185"/>
          </a:xfrm>
        </p:spPr>
        <p:txBody>
          <a:bodyPr>
            <a:normAutofit/>
          </a:bodyPr>
          <a:lstStyle/>
          <a:p>
            <a:r>
              <a:rPr lang="en-US" dirty="0"/>
              <a:t>Family Drug Support</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EDC9B41C-3BE1-4B78-BDBF-723B730BF9CB}"/>
              </a:ext>
            </a:extLst>
          </p:cNvPr>
          <p:cNvPicPr>
            <a:picLocks noChangeAspect="1"/>
          </p:cNvPicPr>
          <p:nvPr/>
        </p:nvPicPr>
        <p:blipFill>
          <a:blip r:embed="rId4"/>
          <a:stretch>
            <a:fillRect/>
          </a:stretch>
        </p:blipFill>
        <p:spPr>
          <a:xfrm>
            <a:off x="2830154" y="1941315"/>
            <a:ext cx="3372479" cy="2345230"/>
          </a:xfrm>
          <a:prstGeom prst="rect">
            <a:avLst/>
          </a:prstGeom>
        </p:spPr>
      </p:pic>
    </p:spTree>
    <p:custDataLst>
      <p:tags r:id="rId1"/>
    </p:custDataLst>
    <p:extLst>
      <p:ext uri="{BB962C8B-B14F-4D97-AF65-F5344CB8AC3E}">
        <p14:creationId xmlns:p14="http://schemas.microsoft.com/office/powerpoint/2010/main" val="4039499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15518" y="773387"/>
            <a:ext cx="7052441" cy="3712098"/>
          </a:xfrm>
        </p:spPr>
        <p:txBody>
          <a:bodyPr/>
          <a:lstStyle/>
          <a:p>
            <a:r>
              <a:rPr lang="en-US" dirty="0"/>
              <a:t>Morning Tea</a:t>
            </a:r>
          </a:p>
        </p:txBody>
      </p:sp>
      <p:pic>
        <p:nvPicPr>
          <p:cNvPr id="4" name="Picture 3">
            <a:extLst>
              <a:ext uri="{FF2B5EF4-FFF2-40B4-BE49-F238E27FC236}">
                <a16:creationId xmlns:a16="http://schemas.microsoft.com/office/drawing/2014/main" id="{3DF4328B-AA24-4EAE-9EF3-96D90B5CFEBB}"/>
              </a:ext>
            </a:extLst>
          </p:cNvPr>
          <p:cNvPicPr>
            <a:picLocks noChangeAspect="1"/>
          </p:cNvPicPr>
          <p:nvPr/>
        </p:nvPicPr>
        <p:blipFill>
          <a:blip r:embed="rId4"/>
          <a:stretch>
            <a:fillRect/>
          </a:stretch>
        </p:blipFill>
        <p:spPr>
          <a:xfrm>
            <a:off x="3163330" y="2556560"/>
            <a:ext cx="2556819" cy="3807437"/>
          </a:xfrm>
          <a:prstGeom prst="rect">
            <a:avLst/>
          </a:prstGeom>
        </p:spPr>
      </p:pic>
    </p:spTree>
    <p:custDataLst>
      <p:tags r:id="rId1"/>
    </p:custDataLst>
    <p:extLst>
      <p:ext uri="{BB962C8B-B14F-4D97-AF65-F5344CB8AC3E}">
        <p14:creationId xmlns:p14="http://schemas.microsoft.com/office/powerpoint/2010/main" val="2404825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308877"/>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sz="3600" dirty="0"/>
              <a:t>How do I include families and significant others in my practice?</a:t>
            </a:r>
          </a:p>
        </p:txBody>
      </p:sp>
      <p:sp>
        <p:nvSpPr>
          <p:cNvPr id="4" name="Subtitle 2"/>
          <p:cNvSpPr txBox="1">
            <a:spLocks/>
          </p:cNvSpPr>
          <p:nvPr/>
        </p:nvSpPr>
        <p:spPr>
          <a:xfrm>
            <a:off x="519390" y="2026785"/>
            <a:ext cx="8141134"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2C6F028-076A-4A7E-AD53-4F96A8FC4321}"/>
              </a:ext>
            </a:extLst>
          </p:cNvPr>
          <p:cNvSpPr>
            <a:spLocks noGrp="1"/>
          </p:cNvSpPr>
          <p:nvPr>
            <p:ph type="sldNum" sz="quarter" idx="12"/>
          </p:nvPr>
        </p:nvSpPr>
        <p:spPr/>
        <p:txBody>
          <a:bodyPr/>
          <a:lstStyle/>
          <a:p>
            <a:fld id="{07265E58-8C36-FA47-876F-2F2E36C1F994}" type="slidenum">
              <a:rPr lang="en-US" smtClean="0"/>
              <a:pPr/>
              <a:t>12</a:t>
            </a:fld>
            <a:endParaRPr lang="en-US" dirty="0"/>
          </a:p>
        </p:txBody>
      </p:sp>
      <p:sp>
        <p:nvSpPr>
          <p:cNvPr id="5" name="Rectangle 4">
            <a:extLst>
              <a:ext uri="{FF2B5EF4-FFF2-40B4-BE49-F238E27FC236}">
                <a16:creationId xmlns:a16="http://schemas.microsoft.com/office/drawing/2014/main" id="{FC1D0B0D-445A-4322-850A-37ECFB8AE814}"/>
              </a:ext>
            </a:extLst>
          </p:cNvPr>
          <p:cNvSpPr/>
          <p:nvPr/>
        </p:nvSpPr>
        <p:spPr>
          <a:xfrm>
            <a:off x="951470" y="2026785"/>
            <a:ext cx="5906530" cy="3170099"/>
          </a:xfrm>
          <a:prstGeom prst="rect">
            <a:avLst/>
          </a:prstGeom>
        </p:spPr>
        <p:txBody>
          <a:bodyPr wrap="square">
            <a:spAutoFit/>
          </a:bodyPr>
          <a:lstStyle/>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Validate</a:t>
            </a:r>
          </a:p>
          <a:p>
            <a:pPr marL="571500" indent="-571500">
              <a:buFont typeface="Arial" panose="020B0604020202020204" pitchFamily="34" charset="0"/>
              <a:buChar char="•"/>
            </a:pPr>
            <a:endParaRPr lang="en-AU" sz="4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Educate</a:t>
            </a:r>
          </a:p>
          <a:p>
            <a:pPr marL="571500" indent="-571500">
              <a:buFont typeface="Arial" panose="020B0604020202020204" pitchFamily="34" charset="0"/>
              <a:buChar char="•"/>
            </a:pPr>
            <a:endParaRPr lang="en-AU" sz="4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Facilitate</a:t>
            </a:r>
          </a:p>
        </p:txBody>
      </p:sp>
      <p:pic>
        <p:nvPicPr>
          <p:cNvPr id="7" name="Picture 6">
            <a:extLst>
              <a:ext uri="{FF2B5EF4-FFF2-40B4-BE49-F238E27FC236}">
                <a16:creationId xmlns:a16="http://schemas.microsoft.com/office/drawing/2014/main" id="{D38D316A-8FC7-4BDA-ABD2-34AD4066E8E5}"/>
              </a:ext>
            </a:extLst>
          </p:cNvPr>
          <p:cNvPicPr>
            <a:picLocks noChangeAspect="1"/>
          </p:cNvPicPr>
          <p:nvPr/>
        </p:nvPicPr>
        <p:blipFill>
          <a:blip r:embed="rId4"/>
          <a:stretch>
            <a:fillRect/>
          </a:stretch>
        </p:blipFill>
        <p:spPr>
          <a:xfrm>
            <a:off x="4019550" y="2026785"/>
            <a:ext cx="4260850" cy="3344863"/>
          </a:xfrm>
          <a:prstGeom prst="rect">
            <a:avLst/>
          </a:prstGeom>
        </p:spPr>
      </p:pic>
    </p:spTree>
    <p:custDataLst>
      <p:tags r:id="rId1"/>
    </p:custDataLst>
    <p:extLst>
      <p:ext uri="{BB962C8B-B14F-4D97-AF65-F5344CB8AC3E}">
        <p14:creationId xmlns:p14="http://schemas.microsoft.com/office/powerpoint/2010/main" val="906871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308877"/>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sz="3600" dirty="0"/>
              <a:t>Providing basic AOD knowledge</a:t>
            </a:r>
          </a:p>
        </p:txBody>
      </p:sp>
      <p:sp>
        <p:nvSpPr>
          <p:cNvPr id="4" name="Subtitle 2"/>
          <p:cNvSpPr txBox="1">
            <a:spLocks/>
          </p:cNvSpPr>
          <p:nvPr/>
        </p:nvSpPr>
        <p:spPr>
          <a:xfrm>
            <a:off x="519390" y="1517036"/>
            <a:ext cx="7920275" cy="4412115"/>
          </a:xfrm>
          <a:prstGeom prst="rect">
            <a:avLst/>
          </a:prstGeom>
        </p:spPr>
        <p:txBody>
          <a:bodyPr vert="horz" lIns="91440" tIns="45720" rIns="91440" bIns="45720" rtlCol="0">
            <a:normAutofit lnSpcReduction="10000"/>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Depressants, Stimulants and Hallucinogens</a:t>
            </a:r>
          </a:p>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Intoxication and Overdose</a:t>
            </a:r>
          </a:p>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Tolerance and Dependence</a:t>
            </a:r>
          </a:p>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Treatment options</a:t>
            </a:r>
          </a:p>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2C6F028-076A-4A7E-AD53-4F96A8FC4321}"/>
              </a:ext>
            </a:extLst>
          </p:cNvPr>
          <p:cNvSpPr>
            <a:spLocks noGrp="1"/>
          </p:cNvSpPr>
          <p:nvPr>
            <p:ph type="sldNum" sz="quarter" idx="12"/>
          </p:nvPr>
        </p:nvSpPr>
        <p:spPr/>
        <p:txBody>
          <a:bodyPr/>
          <a:lstStyle/>
          <a:p>
            <a:fld id="{07265E58-8C36-FA47-876F-2F2E36C1F994}" type="slidenum">
              <a:rPr lang="en-US" smtClean="0"/>
              <a:pPr/>
              <a:t>13</a:t>
            </a:fld>
            <a:endParaRPr lang="en-US" dirty="0"/>
          </a:p>
        </p:txBody>
      </p:sp>
    </p:spTree>
    <p:custDataLst>
      <p:tags r:id="rId1"/>
    </p:custDataLst>
    <p:extLst>
      <p:ext uri="{BB962C8B-B14F-4D97-AF65-F5344CB8AC3E}">
        <p14:creationId xmlns:p14="http://schemas.microsoft.com/office/powerpoint/2010/main" val="642771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308877"/>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sz="3600" dirty="0"/>
              <a:t>Providing basic AOD treatment information</a:t>
            </a:r>
          </a:p>
        </p:txBody>
      </p:sp>
      <p:sp>
        <p:nvSpPr>
          <p:cNvPr id="4" name="Subtitle 2"/>
          <p:cNvSpPr txBox="1">
            <a:spLocks/>
          </p:cNvSpPr>
          <p:nvPr/>
        </p:nvSpPr>
        <p:spPr>
          <a:xfrm>
            <a:off x="519390" y="1517036"/>
            <a:ext cx="7920275"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2C6F028-076A-4A7E-AD53-4F96A8FC4321}"/>
              </a:ext>
            </a:extLst>
          </p:cNvPr>
          <p:cNvSpPr>
            <a:spLocks noGrp="1"/>
          </p:cNvSpPr>
          <p:nvPr>
            <p:ph type="sldNum" sz="quarter" idx="12"/>
          </p:nvPr>
        </p:nvSpPr>
        <p:spPr/>
        <p:txBody>
          <a:bodyPr/>
          <a:lstStyle/>
          <a:p>
            <a:fld id="{07265E58-8C36-FA47-876F-2F2E36C1F994}" type="slidenum">
              <a:rPr lang="en-US" smtClean="0"/>
              <a:pPr/>
              <a:t>14</a:t>
            </a:fld>
            <a:endParaRPr lang="en-US" dirty="0"/>
          </a:p>
        </p:txBody>
      </p:sp>
      <p:sp>
        <p:nvSpPr>
          <p:cNvPr id="6" name="Subtitle 2">
            <a:extLst>
              <a:ext uri="{FF2B5EF4-FFF2-40B4-BE49-F238E27FC236}">
                <a16:creationId xmlns:a16="http://schemas.microsoft.com/office/drawing/2014/main" id="{AB74931F-3106-466F-A313-373F40438E74}"/>
              </a:ext>
            </a:extLst>
          </p:cNvPr>
          <p:cNvSpPr txBox="1">
            <a:spLocks/>
          </p:cNvSpPr>
          <p:nvPr/>
        </p:nvSpPr>
        <p:spPr>
          <a:xfrm>
            <a:off x="671790" y="1669436"/>
            <a:ext cx="7920275" cy="4412115"/>
          </a:xfrm>
          <a:prstGeom prst="rect">
            <a:avLst/>
          </a:prstGeom>
        </p:spPr>
        <p:txBody>
          <a:bodyPr vert="horz" lIns="91440" tIns="45720" rIns="91440" bIns="45720" rtlCol="0">
            <a:normAutofit lnSpcReduction="10000"/>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What happens in AOD treatment?</a:t>
            </a:r>
          </a:p>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What is an assessment?</a:t>
            </a:r>
          </a:p>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What is a care plan?</a:t>
            </a:r>
          </a:p>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Completing treatment and continuing care</a:t>
            </a:r>
          </a:p>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89169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202867" y="223023"/>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dirty="0"/>
              <a:t>Language Matters</a:t>
            </a:r>
          </a:p>
        </p:txBody>
      </p:sp>
      <p:sp>
        <p:nvSpPr>
          <p:cNvPr id="4" name="Subtitle 2"/>
          <p:cNvSpPr txBox="1">
            <a:spLocks/>
          </p:cNvSpPr>
          <p:nvPr/>
        </p:nvSpPr>
        <p:spPr>
          <a:xfrm>
            <a:off x="519390" y="1513486"/>
            <a:ext cx="8141134"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AU" sz="3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D621A87-08F2-40E1-AF86-954F52E5020F}"/>
              </a:ext>
            </a:extLst>
          </p:cNvPr>
          <p:cNvSpPr>
            <a:spLocks noGrp="1"/>
          </p:cNvSpPr>
          <p:nvPr>
            <p:ph type="sldNum" sz="quarter" idx="12"/>
          </p:nvPr>
        </p:nvSpPr>
        <p:spPr/>
        <p:txBody>
          <a:bodyPr/>
          <a:lstStyle/>
          <a:p>
            <a:fld id="{07265E58-8C36-FA47-876F-2F2E36C1F994}" type="slidenum">
              <a:rPr lang="en-US" smtClean="0"/>
              <a:pPr/>
              <a:t>15</a:t>
            </a:fld>
            <a:endParaRPr lang="en-US" dirty="0"/>
          </a:p>
        </p:txBody>
      </p:sp>
      <p:pic>
        <p:nvPicPr>
          <p:cNvPr id="5" name="Picture 4">
            <a:extLst>
              <a:ext uri="{FF2B5EF4-FFF2-40B4-BE49-F238E27FC236}">
                <a16:creationId xmlns:a16="http://schemas.microsoft.com/office/drawing/2014/main" id="{8355A862-4901-4BFC-95B9-7E0BC660509E}"/>
              </a:ext>
            </a:extLst>
          </p:cNvPr>
          <p:cNvPicPr>
            <a:picLocks noChangeAspect="1"/>
          </p:cNvPicPr>
          <p:nvPr/>
        </p:nvPicPr>
        <p:blipFill>
          <a:blip r:embed="rId4"/>
          <a:stretch>
            <a:fillRect/>
          </a:stretch>
        </p:blipFill>
        <p:spPr>
          <a:xfrm>
            <a:off x="5269571" y="880504"/>
            <a:ext cx="3874429" cy="5451231"/>
          </a:xfrm>
          <a:prstGeom prst="rect">
            <a:avLst/>
          </a:prstGeom>
        </p:spPr>
      </p:pic>
      <p:pic>
        <p:nvPicPr>
          <p:cNvPr id="6" name="Picture 5">
            <a:extLst>
              <a:ext uri="{FF2B5EF4-FFF2-40B4-BE49-F238E27FC236}">
                <a16:creationId xmlns:a16="http://schemas.microsoft.com/office/drawing/2014/main" id="{AF4CC65E-F94C-4FF0-B128-D6FA7B11864E}"/>
              </a:ext>
            </a:extLst>
          </p:cNvPr>
          <p:cNvPicPr>
            <a:picLocks noChangeAspect="1"/>
          </p:cNvPicPr>
          <p:nvPr/>
        </p:nvPicPr>
        <p:blipFill>
          <a:blip r:embed="rId5"/>
          <a:stretch>
            <a:fillRect/>
          </a:stretch>
        </p:blipFill>
        <p:spPr>
          <a:xfrm>
            <a:off x="339969" y="2262440"/>
            <a:ext cx="8130326" cy="1194723"/>
          </a:xfrm>
          <a:prstGeom prst="rect">
            <a:avLst/>
          </a:prstGeom>
        </p:spPr>
      </p:pic>
    </p:spTree>
    <p:custDataLst>
      <p:tags r:id="rId1"/>
    </p:custDataLst>
    <p:extLst>
      <p:ext uri="{BB962C8B-B14F-4D97-AF65-F5344CB8AC3E}">
        <p14:creationId xmlns:p14="http://schemas.microsoft.com/office/powerpoint/2010/main" val="3703236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668748"/>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sz="4000" dirty="0"/>
              <a:t>Brainstorm with a partner….</a:t>
            </a:r>
          </a:p>
          <a:p>
            <a:pPr algn="ctr"/>
            <a:endParaRPr lang="en-AU" sz="4000" dirty="0">
              <a:solidFill>
                <a:schemeClr val="tx1"/>
              </a:solidFill>
            </a:endParaRPr>
          </a:p>
          <a:p>
            <a:pPr algn="ctr"/>
            <a:r>
              <a:rPr lang="en-AU" sz="4000" dirty="0">
                <a:solidFill>
                  <a:schemeClr val="tx1"/>
                </a:solidFill>
              </a:rPr>
              <a:t>What does Family Inclusive Practice mean to you?</a:t>
            </a:r>
          </a:p>
        </p:txBody>
      </p:sp>
      <p:sp>
        <p:nvSpPr>
          <p:cNvPr id="4" name="Subtitle 2"/>
          <p:cNvSpPr txBox="1">
            <a:spLocks/>
          </p:cNvSpPr>
          <p:nvPr/>
        </p:nvSpPr>
        <p:spPr>
          <a:xfrm>
            <a:off x="519390" y="1210614"/>
            <a:ext cx="8141134" cy="537049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endParaRPr lang="en-AU" sz="30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51F3EFE-E26E-434C-AE64-B9C46566561B}"/>
              </a:ext>
            </a:extLst>
          </p:cNvPr>
          <p:cNvSpPr>
            <a:spLocks noGrp="1"/>
          </p:cNvSpPr>
          <p:nvPr>
            <p:ph type="sldNum" sz="quarter" idx="12"/>
          </p:nvPr>
        </p:nvSpPr>
        <p:spPr/>
        <p:txBody>
          <a:bodyPr/>
          <a:lstStyle/>
          <a:p>
            <a:fld id="{07265E58-8C36-FA47-876F-2F2E36C1F994}" type="slidenum">
              <a:rPr lang="en-US" smtClean="0"/>
              <a:pPr/>
              <a:t>16</a:t>
            </a:fld>
            <a:endParaRPr lang="en-US" dirty="0"/>
          </a:p>
        </p:txBody>
      </p:sp>
      <p:sp>
        <p:nvSpPr>
          <p:cNvPr id="6" name="Subtitle 2">
            <a:extLst>
              <a:ext uri="{FF2B5EF4-FFF2-40B4-BE49-F238E27FC236}">
                <a16:creationId xmlns:a16="http://schemas.microsoft.com/office/drawing/2014/main" id="{D3A9F1F8-9D30-4179-A041-06604CE86465}"/>
              </a:ext>
            </a:extLst>
          </p:cNvPr>
          <p:cNvSpPr txBox="1">
            <a:spLocks/>
          </p:cNvSpPr>
          <p:nvPr/>
        </p:nvSpPr>
        <p:spPr>
          <a:xfrm>
            <a:off x="519390" y="1939663"/>
            <a:ext cx="7548416" cy="371973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89D670E-F730-415F-A192-3B27760CB5EB}"/>
              </a:ext>
            </a:extLst>
          </p:cNvPr>
          <p:cNvPicPr>
            <a:picLocks noChangeAspect="1"/>
          </p:cNvPicPr>
          <p:nvPr/>
        </p:nvPicPr>
        <p:blipFill>
          <a:blip r:embed="rId4"/>
          <a:stretch>
            <a:fillRect/>
          </a:stretch>
        </p:blipFill>
        <p:spPr>
          <a:xfrm>
            <a:off x="2381250" y="3571875"/>
            <a:ext cx="4381500" cy="2762250"/>
          </a:xfrm>
          <a:prstGeom prst="rect">
            <a:avLst/>
          </a:prstGeom>
        </p:spPr>
      </p:pic>
    </p:spTree>
    <p:custDataLst>
      <p:tags r:id="rId1"/>
    </p:custDataLst>
    <p:extLst>
      <p:ext uri="{BB962C8B-B14F-4D97-AF65-F5344CB8AC3E}">
        <p14:creationId xmlns:p14="http://schemas.microsoft.com/office/powerpoint/2010/main" val="1056629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67265" y="864514"/>
            <a:ext cx="7698259" cy="5412717"/>
          </a:xfrm>
        </p:spPr>
        <p:txBody>
          <a:bodyPr>
            <a:normAutofit/>
          </a:bodyPr>
          <a:lstStyle/>
          <a:p>
            <a:r>
              <a:rPr lang="en-US" dirty="0"/>
              <a:t>Opportunities for support</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960ED7C2-06C4-495F-8C06-758450F6AA28}"/>
              </a:ext>
            </a:extLst>
          </p:cNvPr>
          <p:cNvPicPr>
            <a:picLocks noChangeAspect="1"/>
          </p:cNvPicPr>
          <p:nvPr/>
        </p:nvPicPr>
        <p:blipFill>
          <a:blip r:embed="rId4"/>
          <a:stretch>
            <a:fillRect/>
          </a:stretch>
        </p:blipFill>
        <p:spPr>
          <a:xfrm>
            <a:off x="3205552" y="3114151"/>
            <a:ext cx="3336201" cy="2315286"/>
          </a:xfrm>
          <a:prstGeom prst="rect">
            <a:avLst/>
          </a:prstGeom>
        </p:spPr>
      </p:pic>
    </p:spTree>
    <p:custDataLst>
      <p:tags r:id="rId1"/>
    </p:custDataLst>
    <p:extLst>
      <p:ext uri="{BB962C8B-B14F-4D97-AF65-F5344CB8AC3E}">
        <p14:creationId xmlns:p14="http://schemas.microsoft.com/office/powerpoint/2010/main" val="4100510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1714" y="174626"/>
            <a:ext cx="8568271" cy="765175"/>
          </a:xfrm>
        </p:spPr>
        <p:txBody>
          <a:bodyPr>
            <a:normAutofit/>
          </a:bodyPr>
          <a:lstStyle/>
          <a:p>
            <a:pPr algn="l"/>
            <a:r>
              <a:rPr lang="en-US" sz="3600" b="1" dirty="0">
                <a:effectLst>
                  <a:outerShdw blurRad="38100" dist="38100" dir="2700000" algn="tl">
                    <a:srgbClr val="000000">
                      <a:alpha val="43137"/>
                    </a:srgbClr>
                  </a:outerShdw>
                </a:effectLst>
                <a:latin typeface="Arial Narrow" pitchFamily="34" charset="0"/>
              </a:rPr>
              <a:t>FAMILY DRUG SUPPORT CORE PRINCIPLES</a:t>
            </a:r>
            <a:endParaRPr lang="en-AU" sz="3600" dirty="0">
              <a:effectLst>
                <a:outerShdw blurRad="38100" dist="38100" dir="2700000" algn="tl">
                  <a:srgbClr val="000000">
                    <a:alpha val="43137"/>
                  </a:srgbClr>
                </a:outerShdw>
              </a:effectLst>
            </a:endParaRPr>
          </a:p>
        </p:txBody>
      </p:sp>
      <p:sp>
        <p:nvSpPr>
          <p:cNvPr id="3" name="Subtitle 2"/>
          <p:cNvSpPr>
            <a:spLocks noGrp="1"/>
          </p:cNvSpPr>
          <p:nvPr>
            <p:ph type="subTitle" idx="4294967295"/>
          </p:nvPr>
        </p:nvSpPr>
        <p:spPr>
          <a:xfrm>
            <a:off x="562708" y="1115279"/>
            <a:ext cx="8353425" cy="5767388"/>
          </a:xfrm>
        </p:spPr>
        <p:txBody>
          <a:bodyPr>
            <a:normAutofit fontScale="62500" lnSpcReduction="20000"/>
          </a:bodyPr>
          <a:lstStyle/>
          <a:p>
            <a:pPr marL="538149" indent="-538149" algn="l">
              <a:buFont typeface="Wingdings" pitchFamily="2" charset="2"/>
              <a:buChar char="ü"/>
            </a:pPr>
            <a:r>
              <a:rPr lang="en-US" sz="3400" b="1" dirty="0"/>
              <a:t>Harm minimisation / reduction</a:t>
            </a:r>
            <a:r>
              <a:rPr lang="en-US" sz="3400" dirty="0"/>
              <a:t> – keep people safe &amp; alive</a:t>
            </a:r>
          </a:p>
          <a:p>
            <a:pPr marL="538149" indent="-538149" algn="l">
              <a:buFont typeface="Wingdings" pitchFamily="2" charset="2"/>
              <a:buChar char="ü"/>
            </a:pPr>
            <a:endParaRPr lang="en-AU" sz="1000" dirty="0"/>
          </a:p>
          <a:p>
            <a:pPr marL="538149" indent="-538149" algn="l">
              <a:buFont typeface="Wingdings" pitchFamily="2" charset="2"/>
              <a:buChar char="ü"/>
            </a:pPr>
            <a:r>
              <a:rPr lang="en-US" sz="3400" b="1" dirty="0"/>
              <a:t>Family focused </a:t>
            </a:r>
            <a:r>
              <a:rPr lang="en-US" sz="3400" dirty="0"/>
              <a:t>– acknowledge, validate, support</a:t>
            </a:r>
            <a:endParaRPr lang="en-AU" sz="3400" dirty="0"/>
          </a:p>
          <a:p>
            <a:pPr marL="538149" indent="174621" algn="l">
              <a:buFontTx/>
              <a:buChar char="-"/>
            </a:pPr>
            <a:endParaRPr lang="en-AU" sz="1000" dirty="0"/>
          </a:p>
          <a:p>
            <a:pPr marL="538149" indent="-538149" algn="l">
              <a:buFont typeface="Wingdings" pitchFamily="2" charset="2"/>
              <a:buChar char="ü"/>
            </a:pPr>
            <a:r>
              <a:rPr lang="en-US" sz="3400" b="1" dirty="0"/>
              <a:t>No advice giving </a:t>
            </a:r>
            <a:r>
              <a:rPr lang="en-US" sz="3400" dirty="0"/>
              <a:t>– we don’t tell people what to do</a:t>
            </a:r>
          </a:p>
          <a:p>
            <a:pPr marL="538149" indent="-538149" algn="l">
              <a:buFont typeface="Wingdings" pitchFamily="2" charset="2"/>
              <a:buChar char="ü"/>
            </a:pPr>
            <a:endParaRPr lang="en-AU" sz="1100" dirty="0"/>
          </a:p>
          <a:p>
            <a:pPr marL="538149" indent="-538149" algn="l">
              <a:buFont typeface="Wingdings" pitchFamily="2" charset="2"/>
              <a:buChar char="ü"/>
            </a:pPr>
            <a:r>
              <a:rPr lang="en-US" sz="3400" b="1" dirty="0"/>
              <a:t>Empowering families </a:t>
            </a:r>
            <a:r>
              <a:rPr lang="en-US" sz="3400" dirty="0"/>
              <a:t>- Harnessing collective wisdom and experience</a:t>
            </a:r>
          </a:p>
          <a:p>
            <a:pPr marL="538149" indent="-538149" algn="l">
              <a:buFont typeface="Wingdings" pitchFamily="2" charset="2"/>
              <a:buChar char="ü"/>
            </a:pPr>
            <a:endParaRPr lang="en-AU" sz="1100" dirty="0"/>
          </a:p>
          <a:p>
            <a:pPr marL="538149" indent="-538149" algn="l">
              <a:buFont typeface="Wingdings" pitchFamily="2" charset="2"/>
              <a:buChar char="ü"/>
            </a:pPr>
            <a:r>
              <a:rPr lang="en-US" sz="3400" b="1" dirty="0"/>
              <a:t>Non-judgmental</a:t>
            </a:r>
            <a:r>
              <a:rPr lang="en-US" sz="3400" dirty="0"/>
              <a:t> -  no right or wrong </a:t>
            </a:r>
          </a:p>
          <a:p>
            <a:pPr marL="538149" indent="-538149" algn="l">
              <a:buFont typeface="Wingdings" pitchFamily="2" charset="2"/>
              <a:buChar char="ü"/>
            </a:pPr>
            <a:endParaRPr lang="en-AU" sz="1100" dirty="0"/>
          </a:p>
          <a:p>
            <a:pPr marL="538149" indent="-538149" algn="l">
              <a:buFont typeface="Wingdings" pitchFamily="2" charset="2"/>
              <a:buChar char="ü"/>
            </a:pPr>
            <a:r>
              <a:rPr lang="en-US" sz="3400" b="1" dirty="0"/>
              <a:t>Reality based </a:t>
            </a:r>
            <a:r>
              <a:rPr lang="en-US" sz="3400" dirty="0"/>
              <a:t>- Being real and congruent, reality vs fantasy</a:t>
            </a:r>
          </a:p>
          <a:p>
            <a:pPr marL="538149" indent="-538149" algn="l">
              <a:buFont typeface="Wingdings" pitchFamily="2" charset="2"/>
              <a:buChar char="ü"/>
            </a:pPr>
            <a:endParaRPr lang="en-AU" sz="1300" dirty="0"/>
          </a:p>
          <a:p>
            <a:pPr marL="538149" indent="-538149" algn="l">
              <a:buFont typeface="Wingdings" pitchFamily="2" charset="2"/>
              <a:buChar char="ü"/>
            </a:pPr>
            <a:r>
              <a:rPr lang="en-US" sz="3400" b="1" dirty="0"/>
              <a:t>Recognizing differences </a:t>
            </a:r>
            <a:r>
              <a:rPr lang="en-US" sz="3400" dirty="0"/>
              <a:t> – stages and substances.  Meeting people where they are</a:t>
            </a:r>
          </a:p>
          <a:p>
            <a:pPr marL="538149" indent="-538149" algn="l">
              <a:buFont typeface="Wingdings" pitchFamily="2" charset="2"/>
              <a:buChar char="ü"/>
            </a:pPr>
            <a:r>
              <a:rPr lang="en-US" sz="3400" b="1" dirty="0"/>
              <a:t>The past </a:t>
            </a:r>
            <a:r>
              <a:rPr lang="en-US" sz="3400" dirty="0"/>
              <a:t>– acknowledging strengths and move focus</a:t>
            </a:r>
          </a:p>
          <a:p>
            <a:pPr marL="538149" indent="-538149" algn="l">
              <a:buFont typeface="Wingdings" pitchFamily="2" charset="2"/>
              <a:buChar char="ü"/>
            </a:pPr>
            <a:r>
              <a:rPr lang="en-US" sz="3400" b="1" dirty="0"/>
              <a:t>Creating safety </a:t>
            </a:r>
            <a:r>
              <a:rPr lang="en-US" sz="3400" dirty="0"/>
              <a:t>– Express emotion and try new approaches</a:t>
            </a:r>
          </a:p>
          <a:p>
            <a:pPr marL="538149" indent="-538149" algn="l">
              <a:buFont typeface="Wingdings" pitchFamily="2" charset="2"/>
              <a:buChar char="ü"/>
            </a:pPr>
            <a:r>
              <a:rPr lang="en-US" sz="3400" b="1" dirty="0"/>
              <a:t>Self care </a:t>
            </a:r>
            <a:r>
              <a:rPr lang="en-US" sz="3400" dirty="0"/>
              <a:t>– nourishing self  physically, emotionally and spiritually</a:t>
            </a:r>
          </a:p>
          <a:p>
            <a:endParaRPr lang="en-US" sz="1100" b="1" i="1" dirty="0">
              <a:latin typeface="Arial Narrow" pitchFamily="34" charset="0"/>
            </a:endParaRPr>
          </a:p>
          <a:p>
            <a:endParaRPr lang="en-US" b="1" i="1" dirty="0">
              <a:latin typeface="Arial Narrow"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68" y="5820279"/>
            <a:ext cx="1115617" cy="773494"/>
          </a:xfrm>
          <a:prstGeom prst="rect">
            <a:avLst/>
          </a:prstGeom>
        </p:spPr>
      </p:pic>
    </p:spTree>
    <p:custDataLst>
      <p:tags r:id="rId1"/>
    </p:custDataLst>
    <p:extLst>
      <p:ext uri="{BB962C8B-B14F-4D97-AF65-F5344CB8AC3E}">
        <p14:creationId xmlns:p14="http://schemas.microsoft.com/office/powerpoint/2010/main" val="944128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b="1" dirty="0">
                <a:effectLst>
                  <a:outerShdw blurRad="38100" dist="38100" dir="2700000" algn="tl">
                    <a:srgbClr val="000000">
                      <a:alpha val="43137"/>
                    </a:srgbClr>
                  </a:outerShdw>
                </a:effectLst>
                <a:latin typeface="Trebuchet MS" pitchFamily="34" charset="0"/>
              </a:rPr>
              <a:t>HOW FAMILIES ACCESS SUPPORT  -3 TYPES</a:t>
            </a:r>
            <a:endParaRPr lang="en-AU" sz="3200" dirty="0"/>
          </a:p>
        </p:txBody>
      </p:sp>
      <p:sp>
        <p:nvSpPr>
          <p:cNvPr id="5" name="Content Placeholder 2"/>
          <p:cNvSpPr>
            <a:spLocks noGrp="1"/>
          </p:cNvSpPr>
          <p:nvPr>
            <p:ph idx="1"/>
          </p:nvPr>
        </p:nvSpPr>
        <p:spPr>
          <a:xfrm>
            <a:off x="467544" y="1312985"/>
            <a:ext cx="8229600" cy="5024935"/>
          </a:xfrm>
        </p:spPr>
        <p:txBody>
          <a:bodyPr rtlCol="0">
            <a:normAutofit fontScale="92500" lnSpcReduction="20000"/>
          </a:bodyPr>
          <a:lstStyle/>
          <a:p>
            <a:pPr marL="0" indent="0">
              <a:buNone/>
              <a:defRPr/>
            </a:pPr>
            <a:endParaRPr lang="en-AU" sz="800" b="1" dirty="0">
              <a:solidFill>
                <a:schemeClr val="bg1"/>
              </a:solidFill>
              <a:latin typeface="Trebuchet MS" pitchFamily="34" charset="0"/>
            </a:endParaRPr>
          </a:p>
          <a:p>
            <a:pPr marL="514338" indent="-514338">
              <a:buFont typeface="+mj-lt"/>
              <a:buAutoNum type="arabicPeriod"/>
              <a:defRPr/>
            </a:pPr>
            <a:r>
              <a:rPr lang="en-AU" sz="2800" b="1" dirty="0">
                <a:latin typeface="Trebuchet MS" pitchFamily="34" charset="0"/>
              </a:rPr>
              <a:t>Engaged</a:t>
            </a:r>
          </a:p>
          <a:p>
            <a:pPr marL="514338" indent="-514338">
              <a:buNone/>
              <a:tabLst>
                <a:tab pos="2416114" algn="l"/>
                <a:tab pos="3411453" algn="l"/>
              </a:tabLst>
              <a:defRPr/>
            </a:pPr>
            <a:r>
              <a:rPr lang="en-AU" sz="2800" b="1" dirty="0">
                <a:latin typeface="Trebuchet MS" pitchFamily="34" charset="0"/>
              </a:rPr>
              <a:t>	</a:t>
            </a:r>
            <a:r>
              <a:rPr lang="en-AU" sz="2400" dirty="0">
                <a:latin typeface="Trebuchet MS" pitchFamily="34" charset="0"/>
              </a:rPr>
              <a:t>- active	</a:t>
            </a:r>
          </a:p>
          <a:p>
            <a:pPr marL="514338" indent="-514338">
              <a:buNone/>
              <a:tabLst>
                <a:tab pos="2416114" algn="l"/>
                <a:tab pos="3411453" algn="l"/>
              </a:tabLst>
              <a:defRPr/>
            </a:pPr>
            <a:r>
              <a:rPr lang="en-AU" sz="2400" dirty="0">
                <a:latin typeface="Trebuchet MS" pitchFamily="34" charset="0"/>
              </a:rPr>
              <a:t>	- motivated	</a:t>
            </a:r>
          </a:p>
          <a:p>
            <a:pPr marL="514338" indent="-514338">
              <a:buNone/>
              <a:tabLst>
                <a:tab pos="2416114" algn="l"/>
                <a:tab pos="3411453" algn="l"/>
              </a:tabLst>
              <a:defRPr/>
            </a:pPr>
            <a:r>
              <a:rPr lang="en-AU" sz="2400" dirty="0">
                <a:latin typeface="Trebuchet MS" pitchFamily="34" charset="0"/>
              </a:rPr>
              <a:t>	- educated</a:t>
            </a:r>
          </a:p>
          <a:p>
            <a:pPr marL="514338" indent="-514338">
              <a:buNone/>
              <a:tabLst>
                <a:tab pos="2416114" algn="l"/>
                <a:tab pos="3411453" algn="l"/>
              </a:tabLst>
              <a:defRPr/>
            </a:pPr>
            <a:endParaRPr lang="en-AU" sz="1500" dirty="0">
              <a:latin typeface="Trebuchet MS" pitchFamily="34" charset="0"/>
            </a:endParaRPr>
          </a:p>
          <a:p>
            <a:pPr marL="514338" indent="-514338">
              <a:buFont typeface="+mj-lt"/>
              <a:buAutoNum type="arabicPeriod" startAt="2"/>
              <a:tabLst>
                <a:tab pos="1787481" algn="l"/>
                <a:tab pos="3411453" algn="l"/>
              </a:tabLst>
              <a:defRPr/>
            </a:pPr>
            <a:r>
              <a:rPr lang="en-AU" sz="2800" b="1" dirty="0">
                <a:latin typeface="Trebuchet MS" pitchFamily="34" charset="0"/>
              </a:rPr>
              <a:t>Engaged but disadvantaged</a:t>
            </a:r>
          </a:p>
          <a:p>
            <a:pPr marL="0" indent="0">
              <a:buNone/>
              <a:tabLst>
                <a:tab pos="531800" algn="l"/>
                <a:tab pos="2238319" algn="l"/>
              </a:tabLst>
              <a:defRPr/>
            </a:pPr>
            <a:r>
              <a:rPr lang="en-AU" sz="2400" dirty="0">
                <a:latin typeface="Trebuchet MS" pitchFamily="34" charset="0"/>
              </a:rPr>
              <a:t>	- active and motivated but don’t know how to</a:t>
            </a:r>
          </a:p>
          <a:p>
            <a:pPr marL="0" indent="0">
              <a:buNone/>
              <a:tabLst>
                <a:tab pos="531800" algn="l"/>
                <a:tab pos="2238319" algn="l"/>
              </a:tabLst>
              <a:defRPr/>
            </a:pPr>
            <a:r>
              <a:rPr lang="en-AU" sz="2400" dirty="0">
                <a:latin typeface="Trebuchet MS" pitchFamily="34" charset="0"/>
              </a:rPr>
              <a:t>	- cultural, language, literacy barriers</a:t>
            </a:r>
          </a:p>
          <a:p>
            <a:pPr marL="0" indent="0">
              <a:buNone/>
              <a:tabLst>
                <a:tab pos="531800" algn="l"/>
                <a:tab pos="2238319" algn="l"/>
              </a:tabLst>
              <a:defRPr/>
            </a:pPr>
            <a:endParaRPr lang="en-AU" sz="1500" dirty="0">
              <a:latin typeface="Trebuchet MS" pitchFamily="34" charset="0"/>
            </a:endParaRPr>
          </a:p>
          <a:p>
            <a:pPr marL="457189" indent="-457189">
              <a:buFont typeface="+mj-lt"/>
              <a:buAutoNum type="arabicPeriod" startAt="3"/>
              <a:tabLst>
                <a:tab pos="531800" algn="l"/>
                <a:tab pos="2238319" algn="l"/>
              </a:tabLst>
              <a:defRPr/>
            </a:pPr>
            <a:r>
              <a:rPr lang="en-AU" sz="2800" b="1" dirty="0">
                <a:latin typeface="Trebuchet MS" pitchFamily="34" charset="0"/>
              </a:rPr>
              <a:t>Disengaged</a:t>
            </a:r>
            <a:r>
              <a:rPr lang="en-AU" sz="2800" dirty="0">
                <a:latin typeface="Trebuchet MS" pitchFamily="34" charset="0"/>
              </a:rPr>
              <a:t> </a:t>
            </a:r>
            <a:r>
              <a:rPr lang="en-AU" sz="2400" dirty="0">
                <a:latin typeface="Trebuchet MS" pitchFamily="34" charset="0"/>
              </a:rPr>
              <a:t> </a:t>
            </a:r>
          </a:p>
          <a:p>
            <a:pPr marL="514338" indent="-514338">
              <a:buNone/>
              <a:tabLst>
                <a:tab pos="2416114" algn="l"/>
                <a:tab pos="3411453" algn="l"/>
              </a:tabLst>
              <a:defRPr/>
            </a:pPr>
            <a:r>
              <a:rPr lang="en-AU" sz="2000" dirty="0"/>
              <a:t>	</a:t>
            </a:r>
            <a:r>
              <a:rPr lang="en-AU" sz="2400" dirty="0">
                <a:latin typeface="Trebuchet MS" pitchFamily="34" charset="0"/>
              </a:rPr>
              <a:t>- uninvolved	- burnt out	- fearful of services</a:t>
            </a:r>
          </a:p>
          <a:p>
            <a:pPr marL="514338" indent="-514338">
              <a:buNone/>
              <a:tabLst>
                <a:tab pos="2416114" algn="l"/>
                <a:tab pos="3411453" algn="l"/>
              </a:tabLst>
              <a:defRPr/>
            </a:pPr>
            <a:r>
              <a:rPr lang="en-AU" sz="2400" dirty="0">
                <a:latin typeface="Trebuchet MS" pitchFamily="34" charset="0"/>
              </a:rPr>
              <a:t>	- generational drug and alcohol use (in some cases)</a:t>
            </a:r>
          </a:p>
          <a:p>
            <a:pPr marL="514338" indent="-514338">
              <a:buNone/>
              <a:tabLst>
                <a:tab pos="2416114" algn="l"/>
                <a:tab pos="3411453" algn="l"/>
              </a:tabLst>
              <a:defRPr/>
            </a:pPr>
            <a:endParaRPr lang="en-AU" sz="2400" b="1" i="1" dirty="0">
              <a:latin typeface="Trebuchet MS" pitchFamily="34" charset="0"/>
            </a:endParaRPr>
          </a:p>
          <a:p>
            <a:pPr marL="514338" indent="-514338" algn="ctr">
              <a:buNone/>
              <a:tabLst>
                <a:tab pos="2416114" algn="l"/>
                <a:tab pos="3411453" algn="l"/>
              </a:tabLst>
              <a:defRPr/>
            </a:pPr>
            <a:r>
              <a:rPr lang="en-AU" sz="3500" b="1" i="1" dirty="0">
                <a:latin typeface="Trebuchet MS" pitchFamily="34" charset="0"/>
              </a:rPr>
              <a:t>  </a:t>
            </a:r>
            <a:r>
              <a:rPr lang="en-AU" sz="3500" b="1" i="1" dirty="0"/>
              <a:t>“Some do, some want to, some don’t…”</a:t>
            </a:r>
          </a:p>
          <a:p>
            <a:pPr marL="514338" indent="-514338">
              <a:buFont typeface="+mj-lt"/>
              <a:buAutoNum type="arabicPeriod"/>
              <a:defRPr/>
            </a:pPr>
            <a:endParaRPr lang="en-AU" sz="2800" b="1" dirty="0">
              <a:solidFill>
                <a:srgbClr val="9900CC"/>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4517" y="5951173"/>
            <a:ext cx="1115617" cy="773494"/>
          </a:xfrm>
          <a:prstGeom prst="rect">
            <a:avLst/>
          </a:prstGeom>
        </p:spPr>
      </p:pic>
    </p:spTree>
    <p:custDataLst>
      <p:tags r:id="rId1"/>
    </p:custDataLst>
    <p:extLst>
      <p:ext uri="{BB962C8B-B14F-4D97-AF65-F5344CB8AC3E}">
        <p14:creationId xmlns:p14="http://schemas.microsoft.com/office/powerpoint/2010/main" val="247612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531299"/>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dirty="0"/>
              <a:t>Acknowledgement</a:t>
            </a:r>
          </a:p>
        </p:txBody>
      </p:sp>
      <p:sp>
        <p:nvSpPr>
          <p:cNvPr id="4" name="Subtitle 2"/>
          <p:cNvSpPr txBox="1">
            <a:spLocks/>
          </p:cNvSpPr>
          <p:nvPr/>
        </p:nvSpPr>
        <p:spPr>
          <a:xfrm>
            <a:off x="519390" y="1513486"/>
            <a:ext cx="8141134" cy="4925414"/>
          </a:xfrm>
          <a:prstGeom prst="rect">
            <a:avLst/>
          </a:prstGeom>
        </p:spPr>
        <p:txBody>
          <a:bodyPr vert="horz" lIns="91440" tIns="45720" rIns="91440" bIns="45720" rtlCol="0">
            <a:normAutofit lnSpcReduction="10000"/>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n-AU" sz="2800" dirty="0">
                <a:solidFill>
                  <a:schemeClr val="tx1"/>
                </a:solidFill>
                <a:latin typeface="Arial" panose="020B0604020202020204" pitchFamily="34" charset="0"/>
                <a:cs typeface="Arial" panose="020B0604020202020204" pitchFamily="34" charset="0"/>
              </a:rPr>
              <a:t>We would like to begin by acknowledging the Traditional Owners of the land on which we</a:t>
            </a:r>
          </a:p>
          <a:p>
            <a:pPr>
              <a:defRPr/>
            </a:pPr>
            <a:r>
              <a:rPr lang="en-AU" sz="2800" dirty="0">
                <a:solidFill>
                  <a:schemeClr val="tx1"/>
                </a:solidFill>
                <a:latin typeface="Arial" panose="020B0604020202020204" pitchFamily="34" charset="0"/>
                <a:cs typeface="Arial" panose="020B0604020202020204" pitchFamily="34" charset="0"/>
              </a:rPr>
              <a:t>meet today. </a:t>
            </a:r>
          </a:p>
          <a:p>
            <a:pPr>
              <a:defRPr/>
            </a:pPr>
            <a:endParaRPr lang="en-AU" sz="2800" dirty="0">
              <a:solidFill>
                <a:schemeClr val="tx1"/>
              </a:solidFill>
              <a:latin typeface="Arial" panose="020B0604020202020204" pitchFamily="34" charset="0"/>
              <a:cs typeface="Arial" panose="020B0604020202020204" pitchFamily="34" charset="0"/>
            </a:endParaRPr>
          </a:p>
          <a:p>
            <a:pPr>
              <a:defRPr/>
            </a:pPr>
            <a:r>
              <a:rPr lang="en-AU" sz="2800" dirty="0">
                <a:solidFill>
                  <a:schemeClr val="tx1"/>
                </a:solidFill>
                <a:latin typeface="Arial" panose="020B0604020202020204" pitchFamily="34" charset="0"/>
                <a:cs typeface="Arial" panose="020B0604020202020204" pitchFamily="34" charset="0"/>
              </a:rPr>
              <a:t>I would also like to pay my respects to Elders past and present.</a:t>
            </a:r>
            <a:endParaRPr lang="en-AU" sz="2800" b="0" dirty="0">
              <a:solidFill>
                <a:schemeClr val="tx1"/>
              </a:solidFill>
              <a:latin typeface="Arial" panose="020B0604020202020204" pitchFamily="34" charset="0"/>
              <a:cs typeface="Arial" panose="020B0604020202020204" pitchFamily="34" charset="0"/>
            </a:endParaRPr>
          </a:p>
          <a:p>
            <a:pPr>
              <a:defRPr/>
            </a:pPr>
            <a:endParaRPr lang="en-AU" sz="2800" b="0" dirty="0">
              <a:solidFill>
                <a:schemeClr val="tx1"/>
              </a:solidFill>
              <a:latin typeface="Arial" panose="020B0604020202020204" pitchFamily="34" charset="0"/>
              <a:cs typeface="Arial" panose="020B0604020202020204" pitchFamily="34" charset="0"/>
            </a:endParaRPr>
          </a:p>
          <a:p>
            <a:pPr>
              <a:defRPr/>
            </a:pPr>
            <a:r>
              <a:rPr lang="en-AU" sz="2800" b="0" dirty="0">
                <a:solidFill>
                  <a:schemeClr val="tx1"/>
                </a:solidFill>
                <a:latin typeface="Arial" panose="020B0604020202020204" pitchFamily="34" charset="0"/>
                <a:cs typeface="Arial" panose="020B0604020202020204" pitchFamily="34" charset="0"/>
              </a:rPr>
              <a:t>We recognise, respect and value the deep and continuing connection of Aboriginal and Torres Strait Islander people to land, community and culture.</a:t>
            </a:r>
          </a:p>
          <a:p>
            <a:pPr>
              <a:defRPr/>
            </a:pPr>
            <a:endParaRPr lang="en-AU" sz="2800" b="0" dirty="0">
              <a:solidFill>
                <a:schemeClr val="tx1"/>
              </a:solidFill>
              <a:latin typeface="Arial" panose="020B0604020202020204" pitchFamily="34" charset="0"/>
              <a:cs typeface="Arial" panose="020B0604020202020204" pitchFamily="34" charset="0"/>
            </a:endParaRPr>
          </a:p>
          <a:p>
            <a:pPr>
              <a:defRPr/>
            </a:pPr>
            <a:endParaRPr lang="en-AU" sz="2800" dirty="0">
              <a:solidFill>
                <a:schemeClr val="tx1"/>
              </a:solidFill>
              <a:latin typeface="Arial" panose="020B0604020202020204" pitchFamily="34" charset="0"/>
              <a:cs typeface="Arial" panose="020B0604020202020204" pitchFamily="34" charset="0"/>
            </a:endParaRPr>
          </a:p>
          <a:p>
            <a:pPr marR="0" algn="l" defTabSz="457200" rtl="0" eaLnBrk="1" fontAlgn="auto" latinLnBrk="0" hangingPunct="1">
              <a:lnSpc>
                <a:spcPct val="100000"/>
              </a:lnSpc>
              <a:spcBef>
                <a:spcPct val="20000"/>
              </a:spcBef>
              <a:spcAft>
                <a:spcPts val="0"/>
              </a:spcAft>
              <a:buClrTx/>
              <a:buSzTx/>
              <a:tabLst/>
              <a:defRPr/>
            </a:pPr>
            <a:endParaRPr lang="en-AU" sz="3200" b="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4275E7E-1171-4F31-8628-0CE12ACE7DEF}"/>
              </a:ext>
            </a:extLst>
          </p:cNvPr>
          <p:cNvSpPr>
            <a:spLocks noGrp="1"/>
          </p:cNvSpPr>
          <p:nvPr>
            <p:ph type="sldNum" sz="quarter" idx="12"/>
          </p:nvPr>
        </p:nvSpPr>
        <p:spPr/>
        <p:txBody>
          <a:bodyPr/>
          <a:lstStyle/>
          <a:p>
            <a:fld id="{07265E58-8C36-FA47-876F-2F2E36C1F994}" type="slidenum">
              <a:rPr lang="en-US" smtClean="0"/>
              <a:pPr/>
              <a:t>2</a:t>
            </a:fld>
            <a:endParaRPr lang="en-US" dirty="0"/>
          </a:p>
        </p:txBody>
      </p:sp>
      <p:pic>
        <p:nvPicPr>
          <p:cNvPr id="6" name="Picture 5">
            <a:extLst>
              <a:ext uri="{FF2B5EF4-FFF2-40B4-BE49-F238E27FC236}">
                <a16:creationId xmlns:a16="http://schemas.microsoft.com/office/drawing/2014/main" id="{9B57D659-9D10-400D-B38F-03CF226FB29F}"/>
              </a:ext>
            </a:extLst>
          </p:cNvPr>
          <p:cNvPicPr>
            <a:picLocks noChangeAspect="1"/>
          </p:cNvPicPr>
          <p:nvPr/>
        </p:nvPicPr>
        <p:blipFill rotWithShape="1">
          <a:blip r:embed="rId4"/>
          <a:srcRect t="17613" b="17452"/>
          <a:stretch/>
        </p:blipFill>
        <p:spPr>
          <a:xfrm>
            <a:off x="6035040" y="378824"/>
            <a:ext cx="2766060" cy="1005840"/>
          </a:xfrm>
          <a:prstGeom prst="rect">
            <a:avLst/>
          </a:prstGeom>
        </p:spPr>
      </p:pic>
    </p:spTree>
    <p:custDataLst>
      <p:tags r:id="rId1"/>
    </p:custDataLst>
    <p:extLst>
      <p:ext uri="{BB962C8B-B14F-4D97-AF65-F5344CB8AC3E}">
        <p14:creationId xmlns:p14="http://schemas.microsoft.com/office/powerpoint/2010/main" val="1771579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7041" y="623935"/>
            <a:ext cx="2986803" cy="461665"/>
          </a:xfrm>
          <a:prstGeom prst="rect">
            <a:avLst/>
          </a:prstGeom>
        </p:spPr>
        <p:txBody>
          <a:bodyPr wrap="square">
            <a:spAutoFit/>
          </a:bodyPr>
          <a:lstStyle/>
          <a:p>
            <a:r>
              <a:rPr lang="en-AU" sz="2400" b="1" dirty="0">
                <a:latin typeface="Berlin Sans FB Demi" panose="020E0802020502020306" pitchFamily="34" charset="0"/>
              </a:rPr>
              <a:t>IS IT MY FAULT???</a:t>
            </a:r>
          </a:p>
        </p:txBody>
      </p:sp>
      <p:sp>
        <p:nvSpPr>
          <p:cNvPr id="6" name="Rectangle 5"/>
          <p:cNvSpPr/>
          <p:nvPr/>
        </p:nvSpPr>
        <p:spPr>
          <a:xfrm>
            <a:off x="1646965" y="4566549"/>
            <a:ext cx="4334507" cy="523220"/>
          </a:xfrm>
          <a:prstGeom prst="rect">
            <a:avLst/>
          </a:prstGeom>
        </p:spPr>
        <p:txBody>
          <a:bodyPr wrap="square">
            <a:spAutoFit/>
          </a:bodyPr>
          <a:lstStyle/>
          <a:p>
            <a:r>
              <a:rPr lang="en-AU" sz="2800" b="1" dirty="0">
                <a:solidFill>
                  <a:schemeClr val="tx1">
                    <a:lumMod val="95000"/>
                    <a:lumOff val="5000"/>
                  </a:schemeClr>
                </a:solidFill>
              </a:rPr>
              <a:t>SHOULD I SAY ANYTHING?</a:t>
            </a:r>
          </a:p>
        </p:txBody>
      </p:sp>
      <p:sp>
        <p:nvSpPr>
          <p:cNvPr id="7" name="Rectangle 6"/>
          <p:cNvSpPr/>
          <p:nvPr/>
        </p:nvSpPr>
        <p:spPr>
          <a:xfrm>
            <a:off x="2337620" y="3673391"/>
            <a:ext cx="4976042" cy="584775"/>
          </a:xfrm>
          <a:prstGeom prst="rect">
            <a:avLst/>
          </a:prstGeom>
        </p:spPr>
        <p:txBody>
          <a:bodyPr wrap="none">
            <a:spAutoFit/>
          </a:bodyPr>
          <a:lstStyle/>
          <a:p>
            <a:r>
              <a:rPr lang="en-AU" sz="3200" b="1" dirty="0">
                <a:solidFill>
                  <a:srgbClr val="00B050"/>
                </a:solidFill>
                <a:latin typeface="Lucida Fax" panose="02060602050505020204" pitchFamily="18" charset="0"/>
              </a:rPr>
              <a:t>Can I make them stop</a:t>
            </a:r>
            <a:r>
              <a:rPr lang="en-AU" sz="675" b="1" dirty="0">
                <a:solidFill>
                  <a:srgbClr val="800080"/>
                </a:solidFill>
              </a:rPr>
              <a:t>?</a:t>
            </a:r>
          </a:p>
        </p:txBody>
      </p:sp>
      <p:sp>
        <p:nvSpPr>
          <p:cNvPr id="8" name="Rectangle 7"/>
          <p:cNvSpPr/>
          <p:nvPr/>
        </p:nvSpPr>
        <p:spPr>
          <a:xfrm>
            <a:off x="1878244" y="2379771"/>
            <a:ext cx="3671198" cy="646331"/>
          </a:xfrm>
          <a:prstGeom prst="rect">
            <a:avLst/>
          </a:prstGeom>
        </p:spPr>
        <p:txBody>
          <a:bodyPr wrap="none">
            <a:spAutoFit/>
          </a:bodyPr>
          <a:lstStyle/>
          <a:p>
            <a:r>
              <a:rPr lang="en-AU" sz="3600" b="1" dirty="0">
                <a:solidFill>
                  <a:schemeClr val="accent6">
                    <a:lumMod val="75000"/>
                  </a:schemeClr>
                </a:solidFill>
                <a:latin typeface="MS Gothic" panose="020B0609070205080204" pitchFamily="49" charset="-128"/>
                <a:ea typeface="MS Gothic" panose="020B0609070205080204" pitchFamily="49" charset="-128"/>
              </a:rPr>
              <a:t>WILL THEY DIE??</a:t>
            </a:r>
          </a:p>
        </p:txBody>
      </p:sp>
      <p:sp>
        <p:nvSpPr>
          <p:cNvPr id="9" name="Rectangle 8"/>
          <p:cNvSpPr/>
          <p:nvPr/>
        </p:nvSpPr>
        <p:spPr>
          <a:xfrm>
            <a:off x="5834917" y="2722153"/>
            <a:ext cx="2861874" cy="715709"/>
          </a:xfrm>
          <a:prstGeom prst="rect">
            <a:avLst/>
          </a:prstGeom>
        </p:spPr>
        <p:txBody>
          <a:bodyPr wrap="none">
            <a:spAutoFit/>
          </a:bodyPr>
          <a:lstStyle/>
          <a:p>
            <a:r>
              <a:rPr lang="en-AU" sz="4051" b="1" dirty="0">
                <a:solidFill>
                  <a:srgbClr val="FF0000"/>
                </a:solidFill>
              </a:rPr>
              <a:t>I am afraid…</a:t>
            </a:r>
          </a:p>
        </p:txBody>
      </p:sp>
      <p:sp>
        <p:nvSpPr>
          <p:cNvPr id="10" name="Rectangle 9"/>
          <p:cNvSpPr/>
          <p:nvPr/>
        </p:nvSpPr>
        <p:spPr>
          <a:xfrm>
            <a:off x="1622409" y="1406893"/>
            <a:ext cx="3048399" cy="523220"/>
          </a:xfrm>
          <a:prstGeom prst="rect">
            <a:avLst/>
          </a:prstGeom>
        </p:spPr>
        <p:txBody>
          <a:bodyPr wrap="none">
            <a:spAutoFit/>
          </a:bodyPr>
          <a:lstStyle/>
          <a:p>
            <a:r>
              <a:rPr lang="en-AU" sz="2800" b="1" dirty="0">
                <a:solidFill>
                  <a:schemeClr val="bg1"/>
                </a:solidFill>
              </a:rPr>
              <a:t>WHAT DO I DO????</a:t>
            </a:r>
          </a:p>
        </p:txBody>
      </p:sp>
      <p:sp>
        <p:nvSpPr>
          <p:cNvPr id="11" name="Rectangle 10"/>
          <p:cNvSpPr/>
          <p:nvPr/>
        </p:nvSpPr>
        <p:spPr>
          <a:xfrm>
            <a:off x="4420369" y="590815"/>
            <a:ext cx="4021807" cy="461665"/>
          </a:xfrm>
          <a:prstGeom prst="rect">
            <a:avLst/>
          </a:prstGeom>
        </p:spPr>
        <p:txBody>
          <a:bodyPr wrap="none">
            <a:spAutoFit/>
          </a:bodyPr>
          <a:lstStyle/>
          <a:p>
            <a:r>
              <a:rPr lang="en-AU" sz="2400" b="1" dirty="0"/>
              <a:t>I DON’T UNDERSTAND IT!!!</a:t>
            </a:r>
          </a:p>
        </p:txBody>
      </p:sp>
      <p:sp>
        <p:nvSpPr>
          <p:cNvPr id="12" name="Rectangle 11"/>
          <p:cNvSpPr/>
          <p:nvPr/>
        </p:nvSpPr>
        <p:spPr>
          <a:xfrm>
            <a:off x="660630" y="1313379"/>
            <a:ext cx="458511" cy="4893647"/>
          </a:xfrm>
          <a:prstGeom prst="rect">
            <a:avLst/>
          </a:prstGeom>
        </p:spPr>
        <p:txBody>
          <a:bodyPr wrap="square">
            <a:spAutoFit/>
          </a:bodyPr>
          <a:lstStyle/>
          <a:p>
            <a:r>
              <a:rPr lang="en-AU" sz="2400" b="1" dirty="0">
                <a:solidFill>
                  <a:srgbClr val="CC0000"/>
                </a:solidFill>
                <a:latin typeface="Goudy Old Style" panose="02020502050305020303" pitchFamily="18" charset="0"/>
              </a:rPr>
              <a:t>I</a:t>
            </a:r>
          </a:p>
          <a:p>
            <a:endParaRPr lang="en-AU" sz="2400" b="1" dirty="0">
              <a:solidFill>
                <a:srgbClr val="CC0000"/>
              </a:solidFill>
              <a:latin typeface="Goudy Old Style" panose="02020502050305020303" pitchFamily="18" charset="0"/>
            </a:endParaRPr>
          </a:p>
          <a:p>
            <a:r>
              <a:rPr lang="en-AU" sz="2400" b="1" dirty="0">
                <a:solidFill>
                  <a:srgbClr val="CC0000"/>
                </a:solidFill>
                <a:latin typeface="Goudy Old Style" panose="02020502050305020303" pitchFamily="18" charset="0"/>
              </a:rPr>
              <a:t>F</a:t>
            </a:r>
          </a:p>
          <a:p>
            <a:r>
              <a:rPr lang="en-AU" sz="2400" b="1" dirty="0">
                <a:solidFill>
                  <a:srgbClr val="CC0000"/>
                </a:solidFill>
                <a:latin typeface="Goudy Old Style" panose="02020502050305020303" pitchFamily="18" charset="0"/>
              </a:rPr>
              <a:t>E</a:t>
            </a:r>
          </a:p>
          <a:p>
            <a:r>
              <a:rPr lang="en-AU" sz="2400" b="1" dirty="0">
                <a:solidFill>
                  <a:srgbClr val="CC0000"/>
                </a:solidFill>
                <a:latin typeface="Goudy Old Style" panose="02020502050305020303" pitchFamily="18" charset="0"/>
              </a:rPr>
              <a:t>E</a:t>
            </a:r>
          </a:p>
          <a:p>
            <a:r>
              <a:rPr lang="en-AU" sz="2400" b="1" dirty="0">
                <a:solidFill>
                  <a:srgbClr val="CC0000"/>
                </a:solidFill>
                <a:latin typeface="Goudy Old Style" panose="02020502050305020303" pitchFamily="18" charset="0"/>
              </a:rPr>
              <a:t>L</a:t>
            </a:r>
          </a:p>
          <a:p>
            <a:endParaRPr lang="en-AU" sz="2400" b="1" dirty="0">
              <a:solidFill>
                <a:srgbClr val="CC0000"/>
              </a:solidFill>
              <a:latin typeface="Goudy Old Style" panose="02020502050305020303" pitchFamily="18" charset="0"/>
            </a:endParaRPr>
          </a:p>
          <a:p>
            <a:r>
              <a:rPr lang="en-AU" sz="2400" b="1" dirty="0">
                <a:solidFill>
                  <a:srgbClr val="CC0000"/>
                </a:solidFill>
                <a:latin typeface="Goudy Old Style" panose="02020502050305020303" pitchFamily="18" charset="0"/>
              </a:rPr>
              <a:t>S</a:t>
            </a:r>
          </a:p>
          <a:p>
            <a:r>
              <a:rPr lang="en-AU" sz="2400" b="1" dirty="0">
                <a:solidFill>
                  <a:srgbClr val="CC0000"/>
                </a:solidFill>
                <a:latin typeface="Goudy Old Style" panose="02020502050305020303" pitchFamily="18" charset="0"/>
              </a:rPr>
              <a:t>C</a:t>
            </a:r>
          </a:p>
          <a:p>
            <a:r>
              <a:rPr lang="en-AU" sz="2400" b="1" dirty="0">
                <a:solidFill>
                  <a:srgbClr val="CC0000"/>
                </a:solidFill>
                <a:latin typeface="Goudy Old Style" panose="02020502050305020303" pitchFamily="18" charset="0"/>
              </a:rPr>
              <a:t>A</a:t>
            </a:r>
          </a:p>
          <a:p>
            <a:r>
              <a:rPr lang="en-AU" sz="2400" b="1" dirty="0">
                <a:solidFill>
                  <a:srgbClr val="CC0000"/>
                </a:solidFill>
                <a:latin typeface="Goudy Old Style" panose="02020502050305020303" pitchFamily="18" charset="0"/>
              </a:rPr>
              <a:t>R</a:t>
            </a:r>
          </a:p>
          <a:p>
            <a:r>
              <a:rPr lang="en-AU" sz="2400" b="1" dirty="0">
                <a:solidFill>
                  <a:srgbClr val="CC0000"/>
                </a:solidFill>
                <a:latin typeface="Goudy Old Style" panose="02020502050305020303" pitchFamily="18" charset="0"/>
              </a:rPr>
              <a:t>E</a:t>
            </a:r>
          </a:p>
          <a:p>
            <a:r>
              <a:rPr lang="en-AU" sz="2400" b="1" dirty="0">
                <a:solidFill>
                  <a:srgbClr val="CC0000"/>
                </a:solidFill>
                <a:latin typeface="Goudy Old Style" panose="02020502050305020303" pitchFamily="18" charset="0"/>
              </a:rPr>
              <a:t>D</a:t>
            </a:r>
          </a:p>
        </p:txBody>
      </p:sp>
      <p:sp>
        <p:nvSpPr>
          <p:cNvPr id="13" name="Rectangle 12"/>
          <p:cNvSpPr/>
          <p:nvPr/>
        </p:nvSpPr>
        <p:spPr>
          <a:xfrm>
            <a:off x="5316535" y="4769084"/>
            <a:ext cx="3539752" cy="600164"/>
          </a:xfrm>
          <a:prstGeom prst="rect">
            <a:avLst/>
          </a:prstGeom>
        </p:spPr>
        <p:txBody>
          <a:bodyPr wrap="none">
            <a:spAutoFit/>
          </a:bodyPr>
          <a:lstStyle/>
          <a:p>
            <a:r>
              <a:rPr lang="en-AU" sz="3300" b="1" dirty="0">
                <a:solidFill>
                  <a:schemeClr val="tx2"/>
                </a:solidFill>
              </a:rPr>
              <a:t>WILL I SURVIVE??</a:t>
            </a:r>
          </a:p>
        </p:txBody>
      </p:sp>
      <p:sp>
        <p:nvSpPr>
          <p:cNvPr id="14" name="Rectangle 13"/>
          <p:cNvSpPr/>
          <p:nvPr/>
        </p:nvSpPr>
        <p:spPr>
          <a:xfrm>
            <a:off x="4178733" y="1517093"/>
            <a:ext cx="4482253" cy="461665"/>
          </a:xfrm>
          <a:prstGeom prst="rect">
            <a:avLst/>
          </a:prstGeom>
        </p:spPr>
        <p:txBody>
          <a:bodyPr wrap="none">
            <a:spAutoFit/>
          </a:bodyPr>
          <a:lstStyle/>
          <a:p>
            <a:r>
              <a:rPr lang="en-AU" sz="2400" b="1" dirty="0">
                <a:solidFill>
                  <a:schemeClr val="tx2">
                    <a:lumMod val="60000"/>
                    <a:lumOff val="40000"/>
                  </a:schemeClr>
                </a:solidFill>
              </a:rPr>
              <a:t>Nothing makes sense anymore</a:t>
            </a:r>
          </a:p>
        </p:txBody>
      </p:sp>
      <p:sp>
        <p:nvSpPr>
          <p:cNvPr id="16" name="Rectangle 15"/>
          <p:cNvSpPr/>
          <p:nvPr/>
        </p:nvSpPr>
        <p:spPr>
          <a:xfrm>
            <a:off x="2613853" y="5761282"/>
            <a:ext cx="4334507" cy="523220"/>
          </a:xfrm>
          <a:prstGeom prst="rect">
            <a:avLst/>
          </a:prstGeom>
        </p:spPr>
        <p:txBody>
          <a:bodyPr wrap="square">
            <a:spAutoFit/>
          </a:bodyPr>
          <a:lstStyle/>
          <a:p>
            <a:r>
              <a:rPr lang="en-AU" sz="2800" b="1" dirty="0">
                <a:solidFill>
                  <a:schemeClr val="tx1">
                    <a:lumMod val="95000"/>
                    <a:lumOff val="5000"/>
                  </a:schemeClr>
                </a:solidFill>
              </a:rPr>
              <a:t>What if I make it worse</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68" y="5820279"/>
            <a:ext cx="1115617" cy="773494"/>
          </a:xfrm>
          <a:prstGeom prst="rect">
            <a:avLst/>
          </a:prstGeom>
        </p:spPr>
      </p:pic>
    </p:spTree>
    <p:custDataLst>
      <p:tags r:id="rId1"/>
    </p:custDataLst>
    <p:extLst>
      <p:ext uri="{BB962C8B-B14F-4D97-AF65-F5344CB8AC3E}">
        <p14:creationId xmlns:p14="http://schemas.microsoft.com/office/powerpoint/2010/main" val="118530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568825"/>
          </a:xfrm>
        </p:spPr>
        <p:txBody>
          <a:bodyPr/>
          <a:lstStyle/>
          <a:p>
            <a:pPr marL="0" indent="0">
              <a:buFont typeface="Wingdings" panose="05000000000000000000" pitchFamily="2" charset="2"/>
              <a:buNone/>
              <a:defRPr/>
            </a:pPr>
            <a:r>
              <a:rPr lang="en-US" b="1" dirty="0">
                <a:effectLst/>
              </a:rPr>
              <a:t>Stage 1 –</a:t>
            </a:r>
            <a:r>
              <a:rPr lang="en-US" dirty="0">
                <a:effectLst/>
              </a:rPr>
              <a:t> </a:t>
            </a:r>
            <a:r>
              <a:rPr lang="en-US" b="1" dirty="0">
                <a:effectLst/>
              </a:rPr>
              <a:t>Denial</a:t>
            </a:r>
          </a:p>
          <a:p>
            <a:pPr marL="0" indent="0">
              <a:buFont typeface="Wingdings" panose="05000000000000000000" pitchFamily="2" charset="2"/>
              <a:buNone/>
              <a:defRPr/>
            </a:pPr>
            <a:endParaRPr lang="en-US" sz="2000" dirty="0">
              <a:effectLst/>
            </a:endParaRPr>
          </a:p>
          <a:p>
            <a:pPr marL="0" indent="0">
              <a:buFont typeface="Wingdings" panose="05000000000000000000" pitchFamily="2" charset="2"/>
              <a:buNone/>
              <a:defRPr/>
            </a:pPr>
            <a:r>
              <a:rPr lang="en-US" b="1" dirty="0">
                <a:effectLst/>
              </a:rPr>
              <a:t>Stage 2 – Emotions (lots of it!!)</a:t>
            </a:r>
          </a:p>
          <a:p>
            <a:pPr marL="0" indent="0">
              <a:buFont typeface="Wingdings" panose="05000000000000000000" pitchFamily="2" charset="2"/>
              <a:buNone/>
              <a:defRPr/>
            </a:pPr>
            <a:endParaRPr lang="en-US" sz="2000" dirty="0">
              <a:effectLst/>
            </a:endParaRPr>
          </a:p>
          <a:p>
            <a:pPr marL="0" indent="0">
              <a:buFont typeface="Wingdings" panose="05000000000000000000" pitchFamily="2" charset="2"/>
              <a:buNone/>
              <a:defRPr/>
            </a:pPr>
            <a:r>
              <a:rPr lang="en-US" b="1" dirty="0">
                <a:effectLst/>
              </a:rPr>
              <a:t>Stage 3 – Control</a:t>
            </a:r>
          </a:p>
          <a:p>
            <a:pPr marL="0" indent="0">
              <a:buFont typeface="Wingdings" panose="05000000000000000000" pitchFamily="2" charset="2"/>
              <a:buNone/>
              <a:defRPr/>
            </a:pPr>
            <a:endParaRPr lang="en-US" sz="2000" dirty="0">
              <a:effectLst/>
            </a:endParaRPr>
          </a:p>
          <a:p>
            <a:pPr marL="0" indent="0">
              <a:buFont typeface="Wingdings" panose="05000000000000000000" pitchFamily="2" charset="2"/>
              <a:buNone/>
              <a:defRPr/>
            </a:pPr>
            <a:r>
              <a:rPr lang="en-US" b="1" dirty="0">
                <a:effectLst/>
              </a:rPr>
              <a:t>Stage 4 – Chaos</a:t>
            </a:r>
          </a:p>
          <a:p>
            <a:pPr marL="0" indent="0">
              <a:buFont typeface="Wingdings" panose="05000000000000000000" pitchFamily="2" charset="2"/>
              <a:buNone/>
              <a:defRPr/>
            </a:pPr>
            <a:endParaRPr lang="en-US" sz="2000" dirty="0">
              <a:effectLst/>
            </a:endParaRPr>
          </a:p>
          <a:p>
            <a:pPr marL="0" indent="0">
              <a:buFont typeface="Wingdings" panose="05000000000000000000" pitchFamily="2" charset="2"/>
              <a:buNone/>
              <a:defRPr/>
            </a:pPr>
            <a:r>
              <a:rPr lang="en-US" b="1" dirty="0">
                <a:effectLst/>
              </a:rPr>
              <a:t>Stage 5 - Coping</a:t>
            </a:r>
            <a:endParaRPr lang="en-AU" b="1" dirty="0"/>
          </a:p>
        </p:txBody>
      </p:sp>
      <p:sp>
        <p:nvSpPr>
          <p:cNvPr id="5" name="Rectangle 11"/>
          <p:cNvSpPr>
            <a:spLocks noGrp="1" noChangeArrowheads="1"/>
          </p:cNvSpPr>
          <p:nvPr>
            <p:ph type="title"/>
          </p:nvPr>
        </p:nvSpPr>
        <p:spPr>
          <a:xfrm>
            <a:off x="457200" y="152400"/>
            <a:ext cx="8229600" cy="1331913"/>
          </a:xfrm>
        </p:spPr>
        <p:txBody>
          <a:bodyPr rtlCol="0">
            <a:normAutofit/>
          </a:bodyPr>
          <a:lstStyle/>
          <a:p>
            <a:pPr eaLnBrk="1" fontAlgn="auto" hangingPunct="1">
              <a:spcAft>
                <a:spcPts val="0"/>
              </a:spcAft>
              <a:defRPr/>
            </a:pPr>
            <a:r>
              <a:rPr lang="en-US" sz="3300" b="1" dirty="0">
                <a:effectLst>
                  <a:outerShdw blurRad="38100" dist="38100" dir="2700000" algn="tl">
                    <a:srgbClr val="000000">
                      <a:alpha val="43137"/>
                    </a:srgbClr>
                  </a:outerShdw>
                </a:effectLst>
              </a:rPr>
              <a:t>STAGES OF CHANGE – FAMILY MEMBERS</a:t>
            </a:r>
            <a:br>
              <a:rPr lang="en-US" sz="3600" b="1" dirty="0">
                <a:effectLst/>
              </a:rPr>
            </a:br>
            <a:r>
              <a:rPr lang="en-AU" sz="2200" b="1" dirty="0">
                <a:effectLst/>
              </a:rPr>
              <a:t>- by Family Drug Support (2001)</a:t>
            </a:r>
          </a:p>
        </p:txBody>
      </p:sp>
      <p:pic>
        <p:nvPicPr>
          <p:cNvPr id="13317" name="Picture 5" descr="Description: cid:image001.jpg@01D20469.4354E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6019800"/>
            <a:ext cx="9906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94258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388937"/>
            <a:ext cx="8229600" cy="777875"/>
          </a:xfrm>
        </p:spPr>
        <p:txBody>
          <a:bodyPr/>
          <a:lstStyle/>
          <a:p>
            <a:r>
              <a:rPr lang="en-AU" sz="3600" b="1" dirty="0">
                <a:effectLst>
                  <a:outerShdw blurRad="38100" dist="38100" dir="2700000" algn="tl">
                    <a:srgbClr val="000000">
                      <a:alpha val="43137"/>
                    </a:srgbClr>
                  </a:outerShdw>
                </a:effectLst>
              </a:rPr>
              <a:t>Stages if change family </a:t>
            </a:r>
          </a:p>
        </p:txBody>
      </p:sp>
      <p:sp>
        <p:nvSpPr>
          <p:cNvPr id="16" name="TextBox 15"/>
          <p:cNvSpPr txBox="1">
            <a:spLocks noChangeArrowheads="1"/>
          </p:cNvSpPr>
          <p:nvPr/>
        </p:nvSpPr>
        <p:spPr bwMode="auto">
          <a:xfrm>
            <a:off x="1018372" y="1578074"/>
            <a:ext cx="6685202" cy="1523494"/>
          </a:xfrm>
          <a:prstGeom prst="rect">
            <a:avLst/>
          </a:prstGeom>
          <a:noFill/>
          <a:ln w="9525">
            <a:noFill/>
            <a:miter lim="800000"/>
            <a:headEnd/>
            <a:tailEnd/>
          </a:ln>
        </p:spPr>
        <p:txBody>
          <a:bodyPr wrap="square">
            <a:spAutoFit/>
          </a:bodyPr>
          <a:lstStyle/>
          <a:p>
            <a:pPr algn="ctr">
              <a:defRPr/>
            </a:pPr>
            <a:endParaRPr lang="en-AU" sz="1000" dirty="0">
              <a:solidFill>
                <a:schemeClr val="bg1"/>
              </a:solidFill>
              <a:latin typeface="Comic Sans MS" pitchFamily="66" charset="0"/>
              <a:cs typeface="Arial" charset="0"/>
            </a:endParaRPr>
          </a:p>
          <a:p>
            <a:pPr marL="342900" indent="-342900">
              <a:buFont typeface="Wingdings" panose="05000000000000000000" pitchFamily="2" charset="2"/>
              <a:buChar char="ü"/>
              <a:defRPr/>
            </a:pPr>
            <a:r>
              <a:rPr lang="en-AU" sz="2400" i="0" dirty="0">
                <a:solidFill>
                  <a:schemeClr val="bg1"/>
                </a:solidFill>
                <a:cs typeface="Arial" charset="0"/>
              </a:rPr>
              <a:t>Education</a:t>
            </a:r>
          </a:p>
          <a:p>
            <a:pPr marL="342900" indent="-342900">
              <a:buFont typeface="Wingdings" panose="05000000000000000000" pitchFamily="2" charset="2"/>
              <a:buChar char="ü"/>
              <a:defRPr/>
            </a:pPr>
            <a:r>
              <a:rPr lang="en-AU" sz="2400" i="0" dirty="0">
                <a:solidFill>
                  <a:schemeClr val="bg1"/>
                </a:solidFill>
                <a:cs typeface="Arial" charset="0"/>
              </a:rPr>
              <a:t>Support</a:t>
            </a:r>
          </a:p>
          <a:p>
            <a:pPr marL="342900" indent="-342900">
              <a:buFont typeface="Wingdings" panose="05000000000000000000" pitchFamily="2" charset="2"/>
              <a:buChar char="ü"/>
              <a:defRPr/>
            </a:pPr>
            <a:r>
              <a:rPr lang="en-AU" sz="2400" i="0" dirty="0">
                <a:solidFill>
                  <a:schemeClr val="bg1"/>
                </a:solidFill>
                <a:cs typeface="Arial" charset="0"/>
              </a:rPr>
              <a:t>Valuing self – self care</a:t>
            </a:r>
          </a:p>
          <a:p>
            <a:pPr algn="ctr">
              <a:defRPr/>
            </a:pPr>
            <a:endParaRPr lang="en-AU" sz="1100" dirty="0">
              <a:solidFill>
                <a:schemeClr val="bg1"/>
              </a:solidFill>
              <a:cs typeface="Arial" charset="0"/>
            </a:endParaRPr>
          </a:p>
        </p:txBody>
      </p:sp>
      <p:pic>
        <p:nvPicPr>
          <p:cNvPr id="2" name="Picture 1">
            <a:extLst>
              <a:ext uri="{FF2B5EF4-FFF2-40B4-BE49-F238E27FC236}">
                <a16:creationId xmlns:a16="http://schemas.microsoft.com/office/drawing/2014/main" id="{087AB744-0280-4CCA-8EE0-27483410D6CA}"/>
              </a:ext>
            </a:extLst>
          </p:cNvPr>
          <p:cNvPicPr>
            <a:picLocks noChangeAspect="1"/>
          </p:cNvPicPr>
          <p:nvPr/>
        </p:nvPicPr>
        <p:blipFill>
          <a:blip r:embed="rId4"/>
          <a:stretch>
            <a:fillRect/>
          </a:stretch>
        </p:blipFill>
        <p:spPr>
          <a:xfrm>
            <a:off x="1843690" y="1243776"/>
            <a:ext cx="5235536" cy="4543337"/>
          </a:xfrm>
          <a:prstGeom prst="rect">
            <a:avLst/>
          </a:prstGeom>
        </p:spPr>
      </p:pic>
      <p:pic>
        <p:nvPicPr>
          <p:cNvPr id="3" name="Picture 2">
            <a:extLst>
              <a:ext uri="{FF2B5EF4-FFF2-40B4-BE49-F238E27FC236}">
                <a16:creationId xmlns:a16="http://schemas.microsoft.com/office/drawing/2014/main" id="{31371B90-2C7D-469F-9069-4BF187397542}"/>
              </a:ext>
            </a:extLst>
          </p:cNvPr>
          <p:cNvPicPr>
            <a:picLocks noChangeAspect="1"/>
          </p:cNvPicPr>
          <p:nvPr/>
        </p:nvPicPr>
        <p:blipFill>
          <a:blip r:embed="rId5"/>
          <a:stretch>
            <a:fillRect/>
          </a:stretch>
        </p:blipFill>
        <p:spPr>
          <a:xfrm>
            <a:off x="7703574" y="5787113"/>
            <a:ext cx="1115665" cy="774259"/>
          </a:xfrm>
          <a:prstGeom prst="rect">
            <a:avLst/>
          </a:prstGeom>
        </p:spPr>
      </p:pic>
    </p:spTree>
    <p:custDataLst>
      <p:tags r:id="rId1"/>
    </p:custDataLst>
    <p:extLst>
      <p:ext uri="{BB962C8B-B14F-4D97-AF65-F5344CB8AC3E}">
        <p14:creationId xmlns:p14="http://schemas.microsoft.com/office/powerpoint/2010/main" val="54635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88640"/>
            <a:ext cx="8496944" cy="6571030"/>
          </a:xfrm>
          <a:prstGeom prst="rect">
            <a:avLst/>
          </a:prstGeom>
          <a:noFill/>
        </p:spPr>
        <p:txBody>
          <a:bodyPr wrap="square" rtlCol="0">
            <a:spAutoFit/>
          </a:bodyPr>
          <a:lstStyle/>
          <a:p>
            <a:pPr algn="ctr"/>
            <a:r>
              <a:rPr lang="en-AU" sz="3600" b="1" dirty="0">
                <a:effectLst>
                  <a:outerShdw blurRad="38100" dist="38100" dir="2700000" algn="tl">
                    <a:srgbClr val="000000">
                      <a:alpha val="43137"/>
                    </a:srgbClr>
                  </a:outerShdw>
                </a:effectLst>
              </a:rPr>
              <a:t>CHANGING LANGUAGE &amp; ATTITUDES</a:t>
            </a:r>
          </a:p>
          <a:p>
            <a:pPr algn="ctr"/>
            <a:endParaRPr lang="en-AU" sz="1000" dirty="0">
              <a:solidFill>
                <a:srgbClr val="FFFF00"/>
              </a:solidFill>
            </a:endParaRPr>
          </a:p>
          <a:p>
            <a:endParaRPr lang="en-AU" sz="3200" b="1" dirty="0"/>
          </a:p>
          <a:p>
            <a:r>
              <a:rPr lang="en-AU" sz="3200" b="1" dirty="0"/>
              <a:t>It is important that as workers we;</a:t>
            </a:r>
          </a:p>
          <a:p>
            <a:pPr marL="457200" indent="-457200">
              <a:buFontTx/>
              <a:buChar char="-"/>
            </a:pPr>
            <a:r>
              <a:rPr lang="en-AU" sz="3200" dirty="0"/>
              <a:t>Drop labels</a:t>
            </a:r>
          </a:p>
          <a:p>
            <a:pPr marL="457200" indent="-457200">
              <a:buFontTx/>
              <a:buChar char="-"/>
            </a:pPr>
            <a:r>
              <a:rPr lang="en-AU" sz="3200" dirty="0"/>
              <a:t>Refrain from unhelpful words and concepts</a:t>
            </a:r>
          </a:p>
          <a:p>
            <a:pPr marL="457200" indent="-457200">
              <a:buFontTx/>
              <a:buChar char="-"/>
            </a:pPr>
            <a:r>
              <a:rPr lang="en-AU" sz="3200" dirty="0"/>
              <a:t>Remove blaming and shaming</a:t>
            </a:r>
          </a:p>
          <a:p>
            <a:endParaRPr lang="en-AU" sz="3200" dirty="0"/>
          </a:p>
          <a:p>
            <a:r>
              <a:rPr lang="en-AU" sz="3200" b="1" dirty="0"/>
              <a:t>Remember at all times;</a:t>
            </a:r>
          </a:p>
          <a:p>
            <a:endParaRPr lang="en-AU" sz="1000" dirty="0"/>
          </a:p>
          <a:p>
            <a:pPr algn="ctr"/>
            <a:r>
              <a:rPr lang="en-AU" sz="3300" i="1" dirty="0"/>
              <a:t>Whoever the person is, they are someone’s son, daughter, partner, etc.  A person who someone cares about and loves</a:t>
            </a:r>
          </a:p>
          <a:p>
            <a:endParaRPr lang="en-AU" sz="1000" dirty="0">
              <a:solidFill>
                <a:srgbClr val="FFFF0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941" y="5949280"/>
            <a:ext cx="1115617" cy="773494"/>
          </a:xfrm>
          <a:prstGeom prst="rect">
            <a:avLst/>
          </a:prstGeom>
        </p:spPr>
      </p:pic>
    </p:spTree>
    <p:custDataLst>
      <p:tags r:id="rId1"/>
    </p:custDataLst>
    <p:extLst>
      <p:ext uri="{BB962C8B-B14F-4D97-AF65-F5344CB8AC3E}">
        <p14:creationId xmlns:p14="http://schemas.microsoft.com/office/powerpoint/2010/main" val="900463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308877"/>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sz="3600" dirty="0"/>
              <a:t>Why be inclusive of families?</a:t>
            </a:r>
          </a:p>
        </p:txBody>
      </p:sp>
      <p:sp>
        <p:nvSpPr>
          <p:cNvPr id="4" name="Subtitle 2"/>
          <p:cNvSpPr txBox="1">
            <a:spLocks/>
          </p:cNvSpPr>
          <p:nvPr/>
        </p:nvSpPr>
        <p:spPr>
          <a:xfrm>
            <a:off x="519390" y="2150353"/>
            <a:ext cx="8141134"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2C6F028-076A-4A7E-AD53-4F96A8FC4321}"/>
              </a:ext>
            </a:extLst>
          </p:cNvPr>
          <p:cNvSpPr>
            <a:spLocks noGrp="1"/>
          </p:cNvSpPr>
          <p:nvPr>
            <p:ph type="sldNum" sz="quarter" idx="12"/>
          </p:nvPr>
        </p:nvSpPr>
        <p:spPr/>
        <p:txBody>
          <a:bodyPr/>
          <a:lstStyle/>
          <a:p>
            <a:fld id="{07265E58-8C36-FA47-876F-2F2E36C1F994}" type="slidenum">
              <a:rPr lang="en-US" smtClean="0"/>
              <a:pPr/>
              <a:t>24</a:t>
            </a:fld>
            <a:endParaRPr lang="en-US" dirty="0"/>
          </a:p>
        </p:txBody>
      </p:sp>
      <p:sp>
        <p:nvSpPr>
          <p:cNvPr id="5" name="Rectangle 4">
            <a:extLst>
              <a:ext uri="{FF2B5EF4-FFF2-40B4-BE49-F238E27FC236}">
                <a16:creationId xmlns:a16="http://schemas.microsoft.com/office/drawing/2014/main" id="{155D37DD-0B3E-46D8-BEAC-B7F1DC90D2BF}"/>
              </a:ext>
            </a:extLst>
          </p:cNvPr>
          <p:cNvSpPr/>
          <p:nvPr/>
        </p:nvSpPr>
        <p:spPr>
          <a:xfrm>
            <a:off x="333632" y="1095903"/>
            <a:ext cx="8575590" cy="5262979"/>
          </a:xfrm>
          <a:prstGeom prst="rect">
            <a:avLst/>
          </a:prstGeom>
        </p:spPr>
        <p:txBody>
          <a:bodyPr wrap="square">
            <a:spAutoFit/>
          </a:bodyPr>
          <a:lstStyle/>
          <a:p>
            <a:pPr marL="45720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Can assist in a client entering, or staying, in treatment</a:t>
            </a:r>
          </a:p>
          <a:p>
            <a:pPr marL="457200" indent="-457200">
              <a:buFont typeface="Arial" panose="020B0604020202020204" pitchFamily="34" charset="0"/>
              <a:buChar char="•"/>
            </a:pPr>
            <a:endParaRPr lang="en-AU"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Can improve outcomes and family functioning for the client</a:t>
            </a:r>
          </a:p>
          <a:p>
            <a:pPr marL="457200" indent="-457200">
              <a:buFont typeface="Arial" panose="020B0604020202020204" pitchFamily="34" charset="0"/>
              <a:buChar char="•"/>
            </a:pPr>
            <a:endParaRPr lang="en-AU"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Family members can show symptoms of stress that warrant help in their own right</a:t>
            </a:r>
          </a:p>
          <a:p>
            <a:pPr marL="457200" indent="-457200">
              <a:buFont typeface="Arial" panose="020B0604020202020204" pitchFamily="34" charset="0"/>
              <a:buChar char="•"/>
            </a:pPr>
            <a:endParaRPr lang="en-AU"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Support can lead to a reduction in harm and distress experienced by significant others, including children</a:t>
            </a:r>
            <a:r>
              <a:rPr lang="en-AU" dirty="0"/>
              <a:t>. </a:t>
            </a:r>
          </a:p>
        </p:txBody>
      </p:sp>
    </p:spTree>
    <p:custDataLst>
      <p:tags r:id="rId1"/>
    </p:custDataLst>
    <p:extLst>
      <p:ext uri="{BB962C8B-B14F-4D97-AF65-F5344CB8AC3E}">
        <p14:creationId xmlns:p14="http://schemas.microsoft.com/office/powerpoint/2010/main" val="3275497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531299"/>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dirty="0"/>
              <a:t>Confidentiality and Privacy</a:t>
            </a:r>
          </a:p>
        </p:txBody>
      </p:sp>
      <p:sp>
        <p:nvSpPr>
          <p:cNvPr id="4" name="Subtitle 2"/>
          <p:cNvSpPr txBox="1">
            <a:spLocks/>
          </p:cNvSpPr>
          <p:nvPr/>
        </p:nvSpPr>
        <p:spPr>
          <a:xfrm>
            <a:off x="266700" y="1513486"/>
            <a:ext cx="8393824"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NSW Health Privacy Principles</a:t>
            </a:r>
          </a:p>
          <a:p>
            <a:pPr>
              <a:defRPr/>
            </a:pPr>
            <a:r>
              <a:rPr lang="en-AU" sz="3200" b="1" dirty="0">
                <a:solidFill>
                  <a:schemeClr val="tx1"/>
                </a:solidFill>
                <a:latin typeface="Arial" panose="020B0604020202020204" pitchFamily="34" charset="0"/>
                <a:cs typeface="Arial" panose="020B0604020202020204" pitchFamily="34" charset="0"/>
              </a:rPr>
              <a:t>			What concerns you in relation to 					Confidentiality and Privacy?</a:t>
            </a:r>
          </a:p>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Finding the balance</a:t>
            </a:r>
          </a:p>
        </p:txBody>
      </p:sp>
      <p:sp>
        <p:nvSpPr>
          <p:cNvPr id="2" name="Slide Number Placeholder 1">
            <a:extLst>
              <a:ext uri="{FF2B5EF4-FFF2-40B4-BE49-F238E27FC236}">
                <a16:creationId xmlns:a16="http://schemas.microsoft.com/office/drawing/2014/main" id="{5D621A87-08F2-40E1-AF86-954F52E5020F}"/>
              </a:ext>
            </a:extLst>
          </p:cNvPr>
          <p:cNvSpPr>
            <a:spLocks noGrp="1"/>
          </p:cNvSpPr>
          <p:nvPr>
            <p:ph type="sldNum" sz="quarter" idx="12"/>
          </p:nvPr>
        </p:nvSpPr>
        <p:spPr/>
        <p:txBody>
          <a:bodyPr/>
          <a:lstStyle/>
          <a:p>
            <a:fld id="{07265E58-8C36-FA47-876F-2F2E36C1F994}" type="slidenum">
              <a:rPr lang="en-US" smtClean="0"/>
              <a:pPr/>
              <a:t>25</a:t>
            </a:fld>
            <a:endParaRPr lang="en-US" dirty="0"/>
          </a:p>
        </p:txBody>
      </p:sp>
      <p:pic>
        <p:nvPicPr>
          <p:cNvPr id="5" name="Picture 4">
            <a:extLst>
              <a:ext uri="{FF2B5EF4-FFF2-40B4-BE49-F238E27FC236}">
                <a16:creationId xmlns:a16="http://schemas.microsoft.com/office/drawing/2014/main" id="{BD248B62-A2EC-44E3-B5A0-34AAEC94E631}"/>
              </a:ext>
            </a:extLst>
          </p:cNvPr>
          <p:cNvPicPr>
            <a:picLocks noChangeAspect="1"/>
          </p:cNvPicPr>
          <p:nvPr/>
        </p:nvPicPr>
        <p:blipFill>
          <a:blip r:embed="rId4"/>
          <a:stretch>
            <a:fillRect/>
          </a:stretch>
        </p:blipFill>
        <p:spPr>
          <a:xfrm>
            <a:off x="5067841" y="4692621"/>
            <a:ext cx="2807496" cy="1841685"/>
          </a:xfrm>
          <a:prstGeom prst="rect">
            <a:avLst/>
          </a:prstGeom>
        </p:spPr>
      </p:pic>
    </p:spTree>
    <p:custDataLst>
      <p:tags r:id="rId1"/>
    </p:custDataLst>
    <p:extLst>
      <p:ext uri="{BB962C8B-B14F-4D97-AF65-F5344CB8AC3E}">
        <p14:creationId xmlns:p14="http://schemas.microsoft.com/office/powerpoint/2010/main" val="266041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71501" y="914400"/>
            <a:ext cx="7547546" cy="4761965"/>
          </a:xfrm>
        </p:spPr>
        <p:txBody>
          <a:bodyPr/>
          <a:lstStyle/>
          <a:p>
            <a:pPr algn="l"/>
            <a:r>
              <a:rPr lang="en-US" dirty="0"/>
              <a:t>Lunch</a:t>
            </a:r>
          </a:p>
        </p:txBody>
      </p:sp>
      <p:pic>
        <p:nvPicPr>
          <p:cNvPr id="4" name="Picture 3">
            <a:extLst>
              <a:ext uri="{FF2B5EF4-FFF2-40B4-BE49-F238E27FC236}">
                <a16:creationId xmlns:a16="http://schemas.microsoft.com/office/drawing/2014/main" id="{D9A450E1-20F8-46D5-869A-D317B505B17D}"/>
              </a:ext>
            </a:extLst>
          </p:cNvPr>
          <p:cNvPicPr>
            <a:picLocks noChangeAspect="1"/>
          </p:cNvPicPr>
          <p:nvPr/>
        </p:nvPicPr>
        <p:blipFill>
          <a:blip r:embed="rId4"/>
          <a:stretch>
            <a:fillRect/>
          </a:stretch>
        </p:blipFill>
        <p:spPr>
          <a:xfrm>
            <a:off x="3251200" y="1003300"/>
            <a:ext cx="5118100" cy="5118100"/>
          </a:xfrm>
          <a:prstGeom prst="rect">
            <a:avLst/>
          </a:prstGeom>
        </p:spPr>
      </p:pic>
    </p:spTree>
    <p:custDataLst>
      <p:tags r:id="rId1"/>
    </p:custDataLst>
    <p:extLst>
      <p:ext uri="{BB962C8B-B14F-4D97-AF65-F5344CB8AC3E}">
        <p14:creationId xmlns:p14="http://schemas.microsoft.com/office/powerpoint/2010/main" val="346199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308877"/>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sz="3600" dirty="0"/>
              <a:t>Activity: Family Inclusive Practice</a:t>
            </a:r>
          </a:p>
        </p:txBody>
      </p:sp>
      <p:sp>
        <p:nvSpPr>
          <p:cNvPr id="4" name="Subtitle 2"/>
          <p:cNvSpPr txBox="1">
            <a:spLocks/>
          </p:cNvSpPr>
          <p:nvPr/>
        </p:nvSpPr>
        <p:spPr>
          <a:xfrm>
            <a:off x="519390" y="2026785"/>
            <a:ext cx="8141134"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2C6F028-076A-4A7E-AD53-4F96A8FC4321}"/>
              </a:ext>
            </a:extLst>
          </p:cNvPr>
          <p:cNvSpPr>
            <a:spLocks noGrp="1"/>
          </p:cNvSpPr>
          <p:nvPr>
            <p:ph type="sldNum" sz="quarter" idx="12"/>
          </p:nvPr>
        </p:nvSpPr>
        <p:spPr/>
        <p:txBody>
          <a:bodyPr/>
          <a:lstStyle/>
          <a:p>
            <a:fld id="{07265E58-8C36-FA47-876F-2F2E36C1F994}" type="slidenum">
              <a:rPr lang="en-US" smtClean="0"/>
              <a:pPr/>
              <a:t>27</a:t>
            </a:fld>
            <a:endParaRPr lang="en-US" dirty="0"/>
          </a:p>
        </p:txBody>
      </p:sp>
      <p:sp>
        <p:nvSpPr>
          <p:cNvPr id="5" name="Rectangle 4">
            <a:extLst>
              <a:ext uri="{FF2B5EF4-FFF2-40B4-BE49-F238E27FC236}">
                <a16:creationId xmlns:a16="http://schemas.microsoft.com/office/drawing/2014/main" id="{FC1D0B0D-445A-4322-850A-37ECFB8AE814}"/>
              </a:ext>
            </a:extLst>
          </p:cNvPr>
          <p:cNvSpPr/>
          <p:nvPr/>
        </p:nvSpPr>
        <p:spPr>
          <a:xfrm>
            <a:off x="319334" y="1078914"/>
            <a:ext cx="8443666" cy="5016758"/>
          </a:xfrm>
          <a:prstGeom prst="rect">
            <a:avLst/>
          </a:prstGeom>
        </p:spPr>
        <p:txBody>
          <a:bodyPr wrap="square">
            <a:spAutoFit/>
          </a:bodyPr>
          <a:lstStyle/>
          <a:p>
            <a:r>
              <a:rPr lang="en-AU" sz="4000" dirty="0">
                <a:latin typeface="Arial" panose="020B0604020202020204" pitchFamily="34" charset="0"/>
                <a:cs typeface="Arial" panose="020B0604020202020204" pitchFamily="34" charset="0"/>
              </a:rPr>
              <a:t>What did you come up with?</a:t>
            </a:r>
          </a:p>
          <a:p>
            <a:endParaRPr lang="en-AU" sz="4000" dirty="0">
              <a:latin typeface="Arial" panose="020B0604020202020204" pitchFamily="34" charset="0"/>
              <a:cs typeface="Arial" panose="020B0604020202020204" pitchFamily="34" charset="0"/>
            </a:endParaRPr>
          </a:p>
          <a:p>
            <a:endParaRPr lang="en-AU" sz="4000" dirty="0">
              <a:latin typeface="Arial" panose="020B0604020202020204" pitchFamily="34" charset="0"/>
              <a:cs typeface="Arial" panose="020B0604020202020204" pitchFamily="34" charset="0"/>
            </a:endParaRPr>
          </a:p>
          <a:p>
            <a:r>
              <a:rPr lang="en-AU" sz="4000" dirty="0">
                <a:latin typeface="Arial" panose="020B0604020202020204" pitchFamily="34" charset="0"/>
                <a:cs typeface="Arial" panose="020B0604020202020204" pitchFamily="34" charset="0"/>
              </a:rPr>
              <a:t>What might</a:t>
            </a:r>
          </a:p>
          <a:p>
            <a:r>
              <a:rPr lang="en-AU" sz="4000" dirty="0">
                <a:latin typeface="Arial" panose="020B0604020202020204" pitchFamily="34" charset="0"/>
                <a:cs typeface="Arial" panose="020B0604020202020204" pitchFamily="34" charset="0"/>
              </a:rPr>
              <a:t>You add? </a:t>
            </a:r>
          </a:p>
          <a:p>
            <a:endParaRPr lang="en-AU" sz="4000" dirty="0">
              <a:latin typeface="Arial" panose="020B0604020202020204" pitchFamily="34" charset="0"/>
              <a:cs typeface="Arial" panose="020B0604020202020204" pitchFamily="34" charset="0"/>
            </a:endParaRPr>
          </a:p>
          <a:p>
            <a:pPr algn="ctr"/>
            <a:r>
              <a:rPr lang="en-AU" sz="4000" dirty="0">
                <a:latin typeface="Arial" panose="020B0604020202020204" pitchFamily="34" charset="0"/>
                <a:cs typeface="Arial" panose="020B0604020202020204" pitchFamily="34" charset="0"/>
              </a:rPr>
              <a:t>     What might it mean for your      practice?</a:t>
            </a:r>
          </a:p>
        </p:txBody>
      </p:sp>
      <p:pic>
        <p:nvPicPr>
          <p:cNvPr id="6" name="Picture 5">
            <a:extLst>
              <a:ext uri="{FF2B5EF4-FFF2-40B4-BE49-F238E27FC236}">
                <a16:creationId xmlns:a16="http://schemas.microsoft.com/office/drawing/2014/main" id="{412219D6-CAC7-4B30-B003-0C9739BF2A1F}"/>
              </a:ext>
            </a:extLst>
          </p:cNvPr>
          <p:cNvPicPr>
            <a:picLocks noChangeAspect="1"/>
          </p:cNvPicPr>
          <p:nvPr/>
        </p:nvPicPr>
        <p:blipFill>
          <a:blip r:embed="rId4"/>
          <a:stretch>
            <a:fillRect/>
          </a:stretch>
        </p:blipFill>
        <p:spPr>
          <a:xfrm>
            <a:off x="3058618" y="1661661"/>
            <a:ext cx="6085382" cy="3265940"/>
          </a:xfrm>
          <a:prstGeom prst="rect">
            <a:avLst/>
          </a:prstGeom>
        </p:spPr>
      </p:pic>
    </p:spTree>
    <p:custDataLst>
      <p:tags r:id="rId1"/>
    </p:custDataLst>
    <p:extLst>
      <p:ext uri="{BB962C8B-B14F-4D97-AF65-F5344CB8AC3E}">
        <p14:creationId xmlns:p14="http://schemas.microsoft.com/office/powerpoint/2010/main" val="5984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308877"/>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sz="3200" dirty="0"/>
              <a:t>Principles of Family Inclusive Practice</a:t>
            </a:r>
          </a:p>
        </p:txBody>
      </p:sp>
      <p:sp>
        <p:nvSpPr>
          <p:cNvPr id="4" name="Subtitle 2"/>
          <p:cNvSpPr txBox="1">
            <a:spLocks/>
          </p:cNvSpPr>
          <p:nvPr/>
        </p:nvSpPr>
        <p:spPr>
          <a:xfrm>
            <a:off x="519390" y="2150353"/>
            <a:ext cx="8141134"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2C6F028-076A-4A7E-AD53-4F96A8FC4321}"/>
              </a:ext>
            </a:extLst>
          </p:cNvPr>
          <p:cNvSpPr>
            <a:spLocks noGrp="1"/>
          </p:cNvSpPr>
          <p:nvPr>
            <p:ph type="sldNum" sz="quarter" idx="12"/>
          </p:nvPr>
        </p:nvSpPr>
        <p:spPr/>
        <p:txBody>
          <a:bodyPr/>
          <a:lstStyle/>
          <a:p>
            <a:fld id="{07265E58-8C36-FA47-876F-2F2E36C1F994}" type="slidenum">
              <a:rPr lang="en-US" smtClean="0"/>
              <a:pPr/>
              <a:t>28</a:t>
            </a:fld>
            <a:endParaRPr lang="en-US" dirty="0"/>
          </a:p>
        </p:txBody>
      </p:sp>
      <p:sp>
        <p:nvSpPr>
          <p:cNvPr id="5" name="Rectangle 4">
            <a:extLst>
              <a:ext uri="{FF2B5EF4-FFF2-40B4-BE49-F238E27FC236}">
                <a16:creationId xmlns:a16="http://schemas.microsoft.com/office/drawing/2014/main" id="{155D37DD-0B3E-46D8-BEAC-B7F1DC90D2BF}"/>
              </a:ext>
            </a:extLst>
          </p:cNvPr>
          <p:cNvSpPr/>
          <p:nvPr/>
        </p:nvSpPr>
        <p:spPr>
          <a:xfrm>
            <a:off x="333632" y="1095903"/>
            <a:ext cx="8575590" cy="5262979"/>
          </a:xfrm>
          <a:prstGeom prst="rect">
            <a:avLst/>
          </a:prstGeom>
        </p:spPr>
        <p:txBody>
          <a:bodyPr wrap="square">
            <a:spAutoFit/>
          </a:bodyPr>
          <a:lstStyle/>
          <a:p>
            <a:pPr marL="45720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All types of families have needs and rights that should be respected</a:t>
            </a:r>
          </a:p>
          <a:p>
            <a:pPr marL="457200" indent="-457200">
              <a:buFont typeface="Arial" panose="020B0604020202020204" pitchFamily="34" charset="0"/>
              <a:buChar char="•"/>
            </a:pPr>
            <a:endParaRPr lang="en-AU"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Family members can be an important resource</a:t>
            </a:r>
          </a:p>
          <a:p>
            <a:pPr marL="457200" indent="-457200">
              <a:buFont typeface="Arial" panose="020B0604020202020204" pitchFamily="34" charset="0"/>
              <a:buChar char="•"/>
            </a:pPr>
            <a:endParaRPr lang="en-AU"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The connection extends beyond treatment</a:t>
            </a:r>
          </a:p>
          <a:p>
            <a:endParaRPr lang="en-AU"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Families can change and often want to learn how </a:t>
            </a:r>
          </a:p>
          <a:p>
            <a:pPr marL="457200" indent="-457200">
              <a:buFont typeface="Arial" panose="020B0604020202020204" pitchFamily="34" charset="0"/>
              <a:buChar char="•"/>
            </a:pPr>
            <a:endParaRPr lang="en-AU"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Involving families in treatment services can lead to better outcomes for individual clients and their families.</a:t>
            </a:r>
          </a:p>
        </p:txBody>
      </p:sp>
    </p:spTree>
    <p:custDataLst>
      <p:tags r:id="rId1"/>
    </p:custDataLst>
    <p:extLst>
      <p:ext uri="{BB962C8B-B14F-4D97-AF65-F5344CB8AC3E}">
        <p14:creationId xmlns:p14="http://schemas.microsoft.com/office/powerpoint/2010/main" val="3550764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531299"/>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sz="4000" dirty="0"/>
              <a:t>Family and Domestic Violence</a:t>
            </a:r>
          </a:p>
        </p:txBody>
      </p:sp>
      <p:sp>
        <p:nvSpPr>
          <p:cNvPr id="4" name="Subtitle 2"/>
          <p:cNvSpPr txBox="1">
            <a:spLocks/>
          </p:cNvSpPr>
          <p:nvPr/>
        </p:nvSpPr>
        <p:spPr>
          <a:xfrm>
            <a:off x="519390" y="1320800"/>
            <a:ext cx="8141134" cy="511810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Ask the question – open the door</a:t>
            </a:r>
          </a:p>
          <a:p>
            <a:pPr marL="457200" indent="-457200">
              <a:buFont typeface="Arial" panose="020B0604020202020204" pitchFamily="34" charset="0"/>
              <a:buChar char="•"/>
              <a:defRPr/>
            </a:pPr>
            <a:endParaRPr lang="en-AU" sz="900" b="1" dirty="0">
              <a:solidFill>
                <a:schemeClr val="tx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AU" sz="3200" b="1" dirty="0">
                <a:solidFill>
                  <a:schemeClr val="tx1"/>
                </a:solidFill>
                <a:latin typeface="Arial" panose="020B0604020202020204" pitchFamily="34" charset="0"/>
                <a:cs typeface="Arial" panose="020B0604020202020204" pitchFamily="34" charset="0"/>
              </a:rPr>
              <a:t>Remember that domestic and family violence is not just physical — it can also be emotional, financial, spiritual, social, legal, reproductive, and can include stalking and neglect</a:t>
            </a:r>
          </a:p>
          <a:p>
            <a:pPr marL="457200" indent="-457200">
              <a:buFont typeface="Arial" panose="020B0604020202020204" pitchFamily="34" charset="0"/>
              <a:buChar char="•"/>
              <a:defRPr/>
            </a:pPr>
            <a:endParaRPr lang="en-AU" sz="3200" b="1" dirty="0">
              <a:solidFill>
                <a:schemeClr val="tx1"/>
              </a:solidFill>
              <a:latin typeface="Arial" panose="020B0604020202020204" pitchFamily="34" charset="0"/>
              <a:cs typeface="Arial" panose="020B0604020202020204" pitchFamily="34" charset="0"/>
            </a:endParaRPr>
          </a:p>
          <a:p>
            <a:pPr marL="457200" indent="-457200" algn="ctr">
              <a:buFont typeface="Arial" panose="020B0604020202020204" pitchFamily="34" charset="0"/>
              <a:buChar char="•"/>
              <a:defRPr/>
            </a:pPr>
            <a:r>
              <a:rPr lang="en-AU" sz="3200" b="1" dirty="0">
                <a:solidFill>
                  <a:schemeClr val="tx1"/>
                </a:solidFill>
                <a:latin typeface="Arial" panose="020B0604020202020204" pitchFamily="34" charset="0"/>
                <a:cs typeface="Arial" panose="020B0604020202020204" pitchFamily="34" charset="0"/>
              </a:rPr>
              <a:t>1800RESPECT</a:t>
            </a:r>
          </a:p>
          <a:p>
            <a:pPr marL="457200" indent="-457200">
              <a:buFont typeface="Arial" panose="020B0604020202020204" pitchFamily="34" charset="0"/>
              <a:buChar char="•"/>
              <a:defRPr/>
            </a:pPr>
            <a:endParaRPr lang="en-AU" sz="3200" b="1"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2C6F028-076A-4A7E-AD53-4F96A8FC4321}"/>
              </a:ext>
            </a:extLst>
          </p:cNvPr>
          <p:cNvSpPr>
            <a:spLocks noGrp="1"/>
          </p:cNvSpPr>
          <p:nvPr>
            <p:ph type="sldNum" sz="quarter" idx="12"/>
          </p:nvPr>
        </p:nvSpPr>
        <p:spPr/>
        <p:txBody>
          <a:bodyPr/>
          <a:lstStyle/>
          <a:p>
            <a:fld id="{07265E58-8C36-FA47-876F-2F2E36C1F994}" type="slidenum">
              <a:rPr lang="en-US" smtClean="0"/>
              <a:pPr/>
              <a:t>29</a:t>
            </a:fld>
            <a:endParaRPr lang="en-US" dirty="0"/>
          </a:p>
        </p:txBody>
      </p:sp>
    </p:spTree>
    <p:custDataLst>
      <p:tags r:id="rId1"/>
    </p:custDataLst>
    <p:extLst>
      <p:ext uri="{BB962C8B-B14F-4D97-AF65-F5344CB8AC3E}">
        <p14:creationId xmlns:p14="http://schemas.microsoft.com/office/powerpoint/2010/main" val="1180200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405426"/>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sz="4000" dirty="0"/>
              <a:t>Workforce Development Project</a:t>
            </a:r>
          </a:p>
        </p:txBody>
      </p:sp>
      <p:sp>
        <p:nvSpPr>
          <p:cNvPr id="4" name="Subtitle 2"/>
          <p:cNvSpPr txBox="1">
            <a:spLocks/>
          </p:cNvSpPr>
          <p:nvPr/>
        </p:nvSpPr>
        <p:spPr>
          <a:xfrm>
            <a:off x="659966" y="1222942"/>
            <a:ext cx="8141134"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n-AU" sz="2800" b="0" dirty="0">
                <a:solidFill>
                  <a:schemeClr val="tx1"/>
                </a:solidFill>
                <a:latin typeface="Arial" panose="020B0604020202020204" pitchFamily="34" charset="0"/>
                <a:cs typeface="Arial" panose="020B0604020202020204" pitchFamily="34" charset="0"/>
              </a:rPr>
              <a:t>The project is a partnership between Ministry of Health, NADA, Family Drug Support and LHDs across NSW – South Western Sydney Local Health District</a:t>
            </a:r>
          </a:p>
          <a:p>
            <a:pPr>
              <a:defRPr/>
            </a:pPr>
            <a:endParaRPr lang="en-AU" sz="2800" b="0" dirty="0">
              <a:solidFill>
                <a:schemeClr val="tx1"/>
              </a:solidFill>
              <a:latin typeface="Arial" panose="020B0604020202020204" pitchFamily="34" charset="0"/>
              <a:cs typeface="Arial" panose="020B0604020202020204" pitchFamily="34" charset="0"/>
            </a:endParaRPr>
          </a:p>
          <a:p>
            <a:pPr>
              <a:defRPr/>
            </a:pPr>
            <a:r>
              <a:rPr lang="en-AU" sz="2800" b="0" dirty="0">
                <a:solidFill>
                  <a:schemeClr val="tx1"/>
                </a:solidFill>
                <a:latin typeface="Arial" panose="020B0604020202020204" pitchFamily="34" charset="0"/>
                <a:cs typeface="Arial" panose="020B0604020202020204" pitchFamily="34" charset="0"/>
              </a:rPr>
              <a:t>The key aim of the project is to build the sector knowledge, skills and confidence to support the families and significant others of people with problematic substance use</a:t>
            </a:r>
            <a:endParaRPr lang="en-AU" sz="2800" dirty="0">
              <a:solidFill>
                <a:schemeClr val="tx1"/>
              </a:solidFill>
              <a:latin typeface="Arial" panose="020B0604020202020204" pitchFamily="34" charset="0"/>
              <a:cs typeface="Arial" panose="020B0604020202020204" pitchFamily="34" charset="0"/>
            </a:endParaRPr>
          </a:p>
          <a:p>
            <a:pPr marR="0" algn="l" defTabSz="457200" rtl="0" eaLnBrk="1" fontAlgn="auto" latinLnBrk="0" hangingPunct="1">
              <a:lnSpc>
                <a:spcPct val="100000"/>
              </a:lnSpc>
              <a:spcBef>
                <a:spcPct val="20000"/>
              </a:spcBef>
              <a:spcAft>
                <a:spcPts val="0"/>
              </a:spcAft>
              <a:buClrTx/>
              <a:buSzTx/>
              <a:tabLst/>
              <a:defRPr/>
            </a:pPr>
            <a:endParaRPr lang="en-AU" sz="3200" b="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4275E7E-1171-4F31-8628-0CE12ACE7DEF}"/>
              </a:ext>
            </a:extLst>
          </p:cNvPr>
          <p:cNvSpPr>
            <a:spLocks noGrp="1"/>
          </p:cNvSpPr>
          <p:nvPr>
            <p:ph type="sldNum" sz="quarter" idx="12"/>
          </p:nvPr>
        </p:nvSpPr>
        <p:spPr/>
        <p:txBody>
          <a:bodyPr/>
          <a:lstStyle/>
          <a:p>
            <a:fld id="{07265E58-8C36-FA47-876F-2F2E36C1F994}" type="slidenum">
              <a:rPr lang="en-US" smtClean="0"/>
              <a:pPr/>
              <a:t>3</a:t>
            </a:fld>
            <a:endParaRPr lang="en-US" dirty="0"/>
          </a:p>
        </p:txBody>
      </p:sp>
      <p:pic>
        <p:nvPicPr>
          <p:cNvPr id="5" name="Picture 4">
            <a:extLst>
              <a:ext uri="{FF2B5EF4-FFF2-40B4-BE49-F238E27FC236}">
                <a16:creationId xmlns:a16="http://schemas.microsoft.com/office/drawing/2014/main" id="{55FDEDAA-C728-46FC-A7AB-16EB3AA70438}"/>
              </a:ext>
            </a:extLst>
          </p:cNvPr>
          <p:cNvPicPr>
            <a:picLocks noChangeAspect="1"/>
          </p:cNvPicPr>
          <p:nvPr/>
        </p:nvPicPr>
        <p:blipFill>
          <a:blip r:embed="rId4"/>
          <a:stretch>
            <a:fillRect/>
          </a:stretch>
        </p:blipFill>
        <p:spPr>
          <a:xfrm>
            <a:off x="5844387" y="4851766"/>
            <a:ext cx="2639647" cy="1769696"/>
          </a:xfrm>
          <a:prstGeom prst="rect">
            <a:avLst/>
          </a:prstGeom>
        </p:spPr>
      </p:pic>
    </p:spTree>
    <p:custDataLst>
      <p:tags r:id="rId1"/>
    </p:custDataLst>
    <p:extLst>
      <p:ext uri="{BB962C8B-B14F-4D97-AF65-F5344CB8AC3E}">
        <p14:creationId xmlns:p14="http://schemas.microsoft.com/office/powerpoint/2010/main" val="2213182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531299"/>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dirty="0"/>
              <a:t>Tips for families self care…</a:t>
            </a:r>
          </a:p>
        </p:txBody>
      </p:sp>
      <p:sp>
        <p:nvSpPr>
          <p:cNvPr id="4" name="Subtitle 2"/>
          <p:cNvSpPr txBox="1">
            <a:spLocks/>
          </p:cNvSpPr>
          <p:nvPr/>
        </p:nvSpPr>
        <p:spPr>
          <a:xfrm>
            <a:off x="519390" y="1513486"/>
            <a:ext cx="8141134" cy="4412115"/>
          </a:xfrm>
          <a:prstGeom prst="rect">
            <a:avLst/>
          </a:prstGeom>
        </p:spPr>
        <p:txBody>
          <a:bodyPr vert="horz" lIns="91440" tIns="45720" rIns="91440" bIns="45720" rtlCol="0">
            <a:normAutofit fontScale="92500" lnSpcReduction="20000"/>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Talk about it - you are not alone</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Get support</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You can’t ‘fix’ your loved one</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Set boundaries</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Keep communicating</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There are no short cuts, but even little steps your loved one takes are positive</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Be realistic about treatment</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There is hope</a:t>
            </a:r>
            <a:endParaRPr lang="en-AU" sz="3200" b="1"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2C6F028-076A-4A7E-AD53-4F96A8FC4321}"/>
              </a:ext>
            </a:extLst>
          </p:cNvPr>
          <p:cNvSpPr>
            <a:spLocks noGrp="1"/>
          </p:cNvSpPr>
          <p:nvPr>
            <p:ph type="sldNum" sz="quarter" idx="12"/>
          </p:nvPr>
        </p:nvSpPr>
        <p:spPr/>
        <p:txBody>
          <a:bodyPr/>
          <a:lstStyle/>
          <a:p>
            <a:fld id="{07265E58-8C36-FA47-876F-2F2E36C1F994}" type="slidenum">
              <a:rPr lang="en-US" smtClean="0"/>
              <a:pPr/>
              <a:t>30</a:t>
            </a:fld>
            <a:endParaRPr lang="en-US" dirty="0"/>
          </a:p>
        </p:txBody>
      </p:sp>
      <p:pic>
        <p:nvPicPr>
          <p:cNvPr id="5" name="Picture 4">
            <a:extLst>
              <a:ext uri="{FF2B5EF4-FFF2-40B4-BE49-F238E27FC236}">
                <a16:creationId xmlns:a16="http://schemas.microsoft.com/office/drawing/2014/main" id="{217A9010-3F57-4D55-849F-8F8A94454EFC}"/>
              </a:ext>
            </a:extLst>
          </p:cNvPr>
          <p:cNvPicPr>
            <a:picLocks noChangeAspect="1"/>
          </p:cNvPicPr>
          <p:nvPr/>
        </p:nvPicPr>
        <p:blipFill>
          <a:blip r:embed="rId4"/>
          <a:stretch>
            <a:fillRect/>
          </a:stretch>
        </p:blipFill>
        <p:spPr>
          <a:xfrm>
            <a:off x="6171873" y="4742839"/>
            <a:ext cx="2488651" cy="1878623"/>
          </a:xfrm>
          <a:prstGeom prst="rect">
            <a:avLst/>
          </a:prstGeom>
        </p:spPr>
      </p:pic>
    </p:spTree>
    <p:custDataLst>
      <p:tags r:id="rId1"/>
    </p:custDataLst>
    <p:extLst>
      <p:ext uri="{BB962C8B-B14F-4D97-AF65-F5344CB8AC3E}">
        <p14:creationId xmlns:p14="http://schemas.microsoft.com/office/powerpoint/2010/main" val="2960992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531299"/>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dirty="0"/>
              <a:t>Resilience</a:t>
            </a:r>
          </a:p>
        </p:txBody>
      </p:sp>
      <p:sp>
        <p:nvSpPr>
          <p:cNvPr id="4" name="Subtitle 2"/>
          <p:cNvSpPr txBox="1">
            <a:spLocks/>
          </p:cNvSpPr>
          <p:nvPr/>
        </p:nvSpPr>
        <p:spPr>
          <a:xfrm>
            <a:off x="519390" y="1513486"/>
            <a:ext cx="8141134"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The ability to thrive in situations of high demand and ongoing pressure. </a:t>
            </a:r>
          </a:p>
          <a:p>
            <a:pPr marL="571500" indent="-5715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Involves being able to cope with and adapt to significant challenges, difficulties and setbacks, </a:t>
            </a:r>
          </a:p>
          <a:p>
            <a:pPr marL="571500" indent="-5715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And then use these experiences for learning and growth </a:t>
            </a:r>
          </a:p>
          <a:p>
            <a:pPr marL="571500" indent="-571500">
              <a:buFont typeface="Arial" panose="020B0604020202020204" pitchFamily="34" charset="0"/>
              <a:buChar char="•"/>
              <a:defRPr/>
            </a:pPr>
            <a:r>
              <a:rPr lang="en-AU" sz="3200" b="1" dirty="0">
                <a:solidFill>
                  <a:schemeClr val="tx1"/>
                </a:solidFill>
                <a:latin typeface="Arial" panose="020B0604020202020204" pitchFamily="34" charset="0"/>
                <a:cs typeface="Arial" panose="020B0604020202020204" pitchFamily="34" charset="0"/>
              </a:rPr>
              <a:t>How might you support this process?</a:t>
            </a:r>
          </a:p>
        </p:txBody>
      </p:sp>
      <p:sp>
        <p:nvSpPr>
          <p:cNvPr id="2" name="Slide Number Placeholder 1">
            <a:extLst>
              <a:ext uri="{FF2B5EF4-FFF2-40B4-BE49-F238E27FC236}">
                <a16:creationId xmlns:a16="http://schemas.microsoft.com/office/drawing/2014/main" id="{B2C6F028-076A-4A7E-AD53-4F96A8FC4321}"/>
              </a:ext>
            </a:extLst>
          </p:cNvPr>
          <p:cNvSpPr>
            <a:spLocks noGrp="1"/>
          </p:cNvSpPr>
          <p:nvPr>
            <p:ph type="sldNum" sz="quarter" idx="12"/>
          </p:nvPr>
        </p:nvSpPr>
        <p:spPr/>
        <p:txBody>
          <a:bodyPr/>
          <a:lstStyle/>
          <a:p>
            <a:fld id="{07265E58-8C36-FA47-876F-2F2E36C1F994}" type="slidenum">
              <a:rPr lang="en-US" smtClean="0"/>
              <a:pPr/>
              <a:t>31</a:t>
            </a:fld>
            <a:endParaRPr lang="en-US" dirty="0"/>
          </a:p>
        </p:txBody>
      </p:sp>
    </p:spTree>
    <p:custDataLst>
      <p:tags r:id="rId1"/>
    </p:custDataLst>
    <p:extLst>
      <p:ext uri="{BB962C8B-B14F-4D97-AF65-F5344CB8AC3E}">
        <p14:creationId xmlns:p14="http://schemas.microsoft.com/office/powerpoint/2010/main" val="1030268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71501" y="914400"/>
            <a:ext cx="7547546" cy="4761965"/>
          </a:xfrm>
        </p:spPr>
        <p:txBody>
          <a:bodyPr/>
          <a:lstStyle/>
          <a:p>
            <a:pPr algn="l"/>
            <a:r>
              <a:rPr lang="en-US" dirty="0" err="1"/>
              <a:t>Organisational</a:t>
            </a:r>
            <a:r>
              <a:rPr lang="en-US" dirty="0"/>
              <a:t> Change</a:t>
            </a:r>
          </a:p>
        </p:txBody>
      </p:sp>
      <p:pic>
        <p:nvPicPr>
          <p:cNvPr id="3" name="Picture 2">
            <a:extLst>
              <a:ext uri="{FF2B5EF4-FFF2-40B4-BE49-F238E27FC236}">
                <a16:creationId xmlns:a16="http://schemas.microsoft.com/office/drawing/2014/main" id="{593EF3D1-240C-44F4-B0B0-2B70DD5EC0F1}"/>
              </a:ext>
            </a:extLst>
          </p:cNvPr>
          <p:cNvPicPr>
            <a:picLocks noChangeAspect="1"/>
          </p:cNvPicPr>
          <p:nvPr/>
        </p:nvPicPr>
        <p:blipFill>
          <a:blip r:embed="rId4"/>
          <a:stretch>
            <a:fillRect/>
          </a:stretch>
        </p:blipFill>
        <p:spPr>
          <a:xfrm>
            <a:off x="2832100" y="3575050"/>
            <a:ext cx="5715000" cy="2476500"/>
          </a:xfrm>
          <a:prstGeom prst="rect">
            <a:avLst/>
          </a:prstGeom>
        </p:spPr>
      </p:pic>
    </p:spTree>
    <p:custDataLst>
      <p:tags r:id="rId1"/>
    </p:custDataLst>
    <p:extLst>
      <p:ext uri="{BB962C8B-B14F-4D97-AF65-F5344CB8AC3E}">
        <p14:creationId xmlns:p14="http://schemas.microsoft.com/office/powerpoint/2010/main" val="3726330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607856" y="308877"/>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sz="4000" dirty="0"/>
              <a:t>Specific Interventions</a:t>
            </a:r>
          </a:p>
        </p:txBody>
      </p:sp>
      <p:sp>
        <p:nvSpPr>
          <p:cNvPr id="4" name="Subtitle 2"/>
          <p:cNvSpPr txBox="1">
            <a:spLocks/>
          </p:cNvSpPr>
          <p:nvPr/>
        </p:nvSpPr>
        <p:spPr>
          <a:xfrm>
            <a:off x="519390" y="2026785"/>
            <a:ext cx="8141134"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2C6F028-076A-4A7E-AD53-4F96A8FC4321}"/>
              </a:ext>
            </a:extLst>
          </p:cNvPr>
          <p:cNvSpPr>
            <a:spLocks noGrp="1"/>
          </p:cNvSpPr>
          <p:nvPr>
            <p:ph type="sldNum" sz="quarter" idx="12"/>
          </p:nvPr>
        </p:nvSpPr>
        <p:spPr/>
        <p:txBody>
          <a:bodyPr/>
          <a:lstStyle/>
          <a:p>
            <a:fld id="{07265E58-8C36-FA47-876F-2F2E36C1F994}" type="slidenum">
              <a:rPr lang="en-US" smtClean="0"/>
              <a:pPr/>
              <a:t>33</a:t>
            </a:fld>
            <a:endParaRPr lang="en-US" dirty="0"/>
          </a:p>
        </p:txBody>
      </p:sp>
      <p:sp>
        <p:nvSpPr>
          <p:cNvPr id="5" name="Rectangle 4">
            <a:extLst>
              <a:ext uri="{FF2B5EF4-FFF2-40B4-BE49-F238E27FC236}">
                <a16:creationId xmlns:a16="http://schemas.microsoft.com/office/drawing/2014/main" id="{FC1D0B0D-445A-4322-850A-37ECFB8AE814}"/>
              </a:ext>
            </a:extLst>
          </p:cNvPr>
          <p:cNvSpPr/>
          <p:nvPr/>
        </p:nvSpPr>
        <p:spPr>
          <a:xfrm>
            <a:off x="443190" y="1201285"/>
            <a:ext cx="8192810" cy="5632311"/>
          </a:xfrm>
          <a:prstGeom prst="rect">
            <a:avLst/>
          </a:prstGeom>
        </p:spPr>
        <p:txBody>
          <a:bodyPr wrap="square">
            <a:spAutoFit/>
          </a:bodyPr>
          <a:lstStyle/>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Ask about families and support networks at intake and assessment</a:t>
            </a: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Revisit and review support networks</a:t>
            </a: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Establishing Family support groups</a:t>
            </a:r>
          </a:p>
          <a:p>
            <a:pPr marL="571500" indent="-571500">
              <a:buFont typeface="Arial" panose="020B0604020202020204" pitchFamily="34" charset="0"/>
              <a:buChar char="•"/>
            </a:pPr>
            <a:endParaRPr lang="en-AU" sz="4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AU" sz="4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94506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607856" y="308877"/>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sz="4000" dirty="0"/>
              <a:t>Specific Interventions</a:t>
            </a:r>
          </a:p>
        </p:txBody>
      </p:sp>
      <p:sp>
        <p:nvSpPr>
          <p:cNvPr id="4" name="Subtitle 2"/>
          <p:cNvSpPr txBox="1">
            <a:spLocks/>
          </p:cNvSpPr>
          <p:nvPr/>
        </p:nvSpPr>
        <p:spPr>
          <a:xfrm>
            <a:off x="519390" y="2026785"/>
            <a:ext cx="8141134"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2C6F028-076A-4A7E-AD53-4F96A8FC4321}"/>
              </a:ext>
            </a:extLst>
          </p:cNvPr>
          <p:cNvSpPr>
            <a:spLocks noGrp="1"/>
          </p:cNvSpPr>
          <p:nvPr>
            <p:ph type="sldNum" sz="quarter" idx="12"/>
          </p:nvPr>
        </p:nvSpPr>
        <p:spPr/>
        <p:txBody>
          <a:bodyPr/>
          <a:lstStyle/>
          <a:p>
            <a:fld id="{07265E58-8C36-FA47-876F-2F2E36C1F994}" type="slidenum">
              <a:rPr lang="en-US" smtClean="0"/>
              <a:pPr/>
              <a:t>34</a:t>
            </a:fld>
            <a:endParaRPr lang="en-US" dirty="0"/>
          </a:p>
        </p:txBody>
      </p:sp>
      <p:sp>
        <p:nvSpPr>
          <p:cNvPr id="5" name="Rectangle 4">
            <a:extLst>
              <a:ext uri="{FF2B5EF4-FFF2-40B4-BE49-F238E27FC236}">
                <a16:creationId xmlns:a16="http://schemas.microsoft.com/office/drawing/2014/main" id="{FC1D0B0D-445A-4322-850A-37ECFB8AE814}"/>
              </a:ext>
            </a:extLst>
          </p:cNvPr>
          <p:cNvSpPr/>
          <p:nvPr/>
        </p:nvSpPr>
        <p:spPr>
          <a:xfrm>
            <a:off x="443190" y="1201285"/>
            <a:ext cx="8192810" cy="5016758"/>
          </a:xfrm>
          <a:prstGeom prst="rect">
            <a:avLst/>
          </a:prstGeom>
        </p:spPr>
        <p:txBody>
          <a:bodyPr wrap="square">
            <a:spAutoFit/>
          </a:bodyPr>
          <a:lstStyle/>
          <a:p>
            <a:pPr marL="571500" indent="-571500">
              <a:buFont typeface="Arial" panose="020B0604020202020204" pitchFamily="34" charset="0"/>
              <a:buChar char="•"/>
            </a:pPr>
            <a:r>
              <a:rPr lang="en-AU" sz="4000" b="1" dirty="0">
                <a:latin typeface="Arial" panose="020B0604020202020204" pitchFamily="34" charset="0"/>
                <a:cs typeface="Arial" panose="020B0604020202020204" pitchFamily="34" charset="0"/>
              </a:rPr>
              <a:t>Single-session therapy</a:t>
            </a:r>
          </a:p>
          <a:p>
            <a:r>
              <a:rPr lang="en-AU" sz="4000" i="1" dirty="0">
                <a:latin typeface="Arial" panose="020B0604020202020204" pitchFamily="34" charset="0"/>
                <a:cs typeface="Arial" panose="020B0604020202020204" pitchFamily="34" charset="0"/>
              </a:rPr>
              <a:t>		 - enlists the support of “family” 			while attending to their needs</a:t>
            </a:r>
            <a:endParaRPr lang="en-AU" sz="4000" dirty="0">
              <a:latin typeface="Arial" panose="020B0604020202020204" pitchFamily="34" charset="0"/>
              <a:cs typeface="Arial" panose="020B0604020202020204" pitchFamily="34" charset="0"/>
            </a:endParaRPr>
          </a:p>
          <a:p>
            <a:pPr lvl="1"/>
            <a:r>
              <a:rPr lang="en-AU" sz="4000" dirty="0">
                <a:latin typeface="Arial" panose="020B0604020202020204" pitchFamily="34" charset="0"/>
                <a:cs typeface="Arial" panose="020B0604020202020204" pitchFamily="34" charset="0"/>
              </a:rPr>
              <a:t>	 - </a:t>
            </a:r>
            <a:r>
              <a:rPr lang="en-AU" sz="4000" i="1" dirty="0">
                <a:latin typeface="Arial" panose="020B0604020202020204" pitchFamily="34" charset="0"/>
                <a:cs typeface="Arial" panose="020B0604020202020204" pitchFamily="34" charset="0"/>
              </a:rPr>
              <a:t>finds common ground</a:t>
            </a:r>
          </a:p>
          <a:p>
            <a:pPr lvl="1"/>
            <a:endParaRPr lang="en-AU" sz="4000" i="1"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AU" sz="4000" b="1" dirty="0">
                <a:latin typeface="Arial" panose="020B0604020202020204" pitchFamily="34" charset="0"/>
                <a:cs typeface="Arial" panose="020B0604020202020204" pitchFamily="34" charset="0"/>
              </a:rPr>
              <a:t>Open Dialogue</a:t>
            </a:r>
          </a:p>
          <a:p>
            <a:pPr lvl="1"/>
            <a:r>
              <a:rPr lang="en-AU" sz="4000" dirty="0">
                <a:latin typeface="Arial" panose="020B0604020202020204" pitchFamily="34" charset="0"/>
                <a:cs typeface="Arial" panose="020B0604020202020204" pitchFamily="34" charset="0"/>
              </a:rPr>
              <a:t>	 - </a:t>
            </a:r>
            <a:r>
              <a:rPr lang="en-AU" sz="4000" i="1" dirty="0">
                <a:latin typeface="Arial" panose="020B0604020202020204" pitchFamily="34" charset="0"/>
                <a:cs typeface="Arial" panose="020B0604020202020204" pitchFamily="34" charset="0"/>
              </a:rPr>
              <a:t>support networks as partners</a:t>
            </a:r>
          </a:p>
          <a:p>
            <a:pPr lvl="1"/>
            <a:r>
              <a:rPr lang="en-AU" sz="4000" i="1" dirty="0">
                <a:latin typeface="Arial" panose="020B0604020202020204" pitchFamily="34" charset="0"/>
                <a:cs typeface="Arial" panose="020B0604020202020204" pitchFamily="34" charset="0"/>
              </a:rPr>
              <a:t>		in the treatment process</a:t>
            </a:r>
            <a:endParaRPr lang="en-AU" sz="4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9796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607856" y="308877"/>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sz="4000" dirty="0"/>
              <a:t>Specific Interventions</a:t>
            </a:r>
          </a:p>
        </p:txBody>
      </p:sp>
      <p:sp>
        <p:nvSpPr>
          <p:cNvPr id="4" name="Subtitle 2"/>
          <p:cNvSpPr txBox="1">
            <a:spLocks/>
          </p:cNvSpPr>
          <p:nvPr/>
        </p:nvSpPr>
        <p:spPr>
          <a:xfrm>
            <a:off x="519390" y="2026785"/>
            <a:ext cx="8141134"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2C6F028-076A-4A7E-AD53-4F96A8FC4321}"/>
              </a:ext>
            </a:extLst>
          </p:cNvPr>
          <p:cNvSpPr>
            <a:spLocks noGrp="1"/>
          </p:cNvSpPr>
          <p:nvPr>
            <p:ph type="sldNum" sz="quarter" idx="12"/>
          </p:nvPr>
        </p:nvSpPr>
        <p:spPr/>
        <p:txBody>
          <a:bodyPr/>
          <a:lstStyle/>
          <a:p>
            <a:fld id="{07265E58-8C36-FA47-876F-2F2E36C1F994}" type="slidenum">
              <a:rPr lang="en-US" smtClean="0"/>
              <a:pPr/>
              <a:t>35</a:t>
            </a:fld>
            <a:endParaRPr lang="en-US" dirty="0"/>
          </a:p>
        </p:txBody>
      </p:sp>
      <p:sp>
        <p:nvSpPr>
          <p:cNvPr id="5" name="Rectangle 4">
            <a:extLst>
              <a:ext uri="{FF2B5EF4-FFF2-40B4-BE49-F238E27FC236}">
                <a16:creationId xmlns:a16="http://schemas.microsoft.com/office/drawing/2014/main" id="{FC1D0B0D-445A-4322-850A-37ECFB8AE814}"/>
              </a:ext>
            </a:extLst>
          </p:cNvPr>
          <p:cNvSpPr/>
          <p:nvPr/>
        </p:nvSpPr>
        <p:spPr>
          <a:xfrm>
            <a:off x="443190" y="1201285"/>
            <a:ext cx="8192810" cy="5016758"/>
          </a:xfrm>
          <a:prstGeom prst="rect">
            <a:avLst/>
          </a:prstGeom>
        </p:spPr>
        <p:txBody>
          <a:bodyPr wrap="square">
            <a:spAutoFit/>
          </a:bodyPr>
          <a:lstStyle/>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Family/significant other sessions</a:t>
            </a:r>
          </a:p>
          <a:p>
            <a:pPr marL="571500" indent="-571500">
              <a:buFont typeface="Arial" panose="020B0604020202020204" pitchFamily="34" charset="0"/>
              <a:buChar char="•"/>
            </a:pPr>
            <a:endParaRPr lang="en-AU" sz="4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Referral to specialist services</a:t>
            </a:r>
          </a:p>
          <a:p>
            <a:endParaRPr lang="en-AU" sz="4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Resources and information</a:t>
            </a:r>
          </a:p>
          <a:p>
            <a:pPr marL="571500" indent="-571500">
              <a:buFont typeface="Arial" panose="020B0604020202020204" pitchFamily="34" charset="0"/>
              <a:buChar char="•"/>
            </a:pPr>
            <a:endParaRPr lang="en-AU" sz="4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Telephone support</a:t>
            </a:r>
          </a:p>
          <a:p>
            <a:pPr marL="571500" indent="-571500">
              <a:buFont typeface="Arial" panose="020B0604020202020204" pitchFamily="34" charset="0"/>
              <a:buChar char="•"/>
            </a:pPr>
            <a:endParaRPr lang="en-AU" sz="4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47410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308877"/>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sz="3600" dirty="0"/>
              <a:t>Considerations for children of our clients</a:t>
            </a:r>
          </a:p>
        </p:txBody>
      </p:sp>
      <p:sp>
        <p:nvSpPr>
          <p:cNvPr id="4" name="Subtitle 2"/>
          <p:cNvSpPr txBox="1">
            <a:spLocks/>
          </p:cNvSpPr>
          <p:nvPr/>
        </p:nvSpPr>
        <p:spPr>
          <a:xfrm>
            <a:off x="519390" y="2026785"/>
            <a:ext cx="8141134"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2C6F028-076A-4A7E-AD53-4F96A8FC4321}"/>
              </a:ext>
            </a:extLst>
          </p:cNvPr>
          <p:cNvSpPr>
            <a:spLocks noGrp="1"/>
          </p:cNvSpPr>
          <p:nvPr>
            <p:ph type="sldNum" sz="quarter" idx="12"/>
          </p:nvPr>
        </p:nvSpPr>
        <p:spPr/>
        <p:txBody>
          <a:bodyPr/>
          <a:lstStyle/>
          <a:p>
            <a:fld id="{07265E58-8C36-FA47-876F-2F2E36C1F994}" type="slidenum">
              <a:rPr lang="en-US" smtClean="0"/>
              <a:pPr/>
              <a:t>36</a:t>
            </a:fld>
            <a:endParaRPr lang="en-US" dirty="0"/>
          </a:p>
        </p:txBody>
      </p:sp>
      <p:sp>
        <p:nvSpPr>
          <p:cNvPr id="5" name="Rectangle 4">
            <a:extLst>
              <a:ext uri="{FF2B5EF4-FFF2-40B4-BE49-F238E27FC236}">
                <a16:creationId xmlns:a16="http://schemas.microsoft.com/office/drawing/2014/main" id="{FC1D0B0D-445A-4322-850A-37ECFB8AE814}"/>
              </a:ext>
            </a:extLst>
          </p:cNvPr>
          <p:cNvSpPr/>
          <p:nvPr/>
        </p:nvSpPr>
        <p:spPr>
          <a:xfrm>
            <a:off x="369277" y="2207259"/>
            <a:ext cx="8405446" cy="4401205"/>
          </a:xfrm>
          <a:prstGeom prst="rect">
            <a:avLst/>
          </a:prstGeom>
        </p:spPr>
        <p:txBody>
          <a:bodyPr wrap="square">
            <a:spAutoFit/>
          </a:bodyPr>
          <a:lstStyle/>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Asking the </a:t>
            </a:r>
          </a:p>
          <a:p>
            <a:r>
              <a:rPr lang="en-AU" sz="4000" dirty="0">
                <a:latin typeface="Arial" panose="020B0604020202020204" pitchFamily="34" charset="0"/>
                <a:cs typeface="Arial" panose="020B0604020202020204" pitchFamily="34" charset="0"/>
              </a:rPr>
              <a:t>					question</a:t>
            </a:r>
          </a:p>
          <a:p>
            <a:pPr marL="571500" indent="-571500">
              <a:buFont typeface="Arial" panose="020B0604020202020204" pitchFamily="34" charset="0"/>
              <a:buChar char="•"/>
            </a:pPr>
            <a:endParaRPr lang="en-AU" sz="4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Children as a catalyst for change</a:t>
            </a:r>
          </a:p>
          <a:p>
            <a:pPr marL="571500" indent="-571500">
              <a:buFont typeface="Arial" panose="020B0604020202020204" pitchFamily="34" charset="0"/>
              <a:buChar char="•"/>
            </a:pPr>
            <a:endParaRPr lang="en-AU" sz="4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Working with FaCS</a:t>
            </a:r>
          </a:p>
          <a:p>
            <a:pPr marL="571500" indent="-571500">
              <a:buFont typeface="Arial" panose="020B0604020202020204" pitchFamily="34" charset="0"/>
              <a:buChar char="•"/>
            </a:pPr>
            <a:endParaRPr lang="en-AU" sz="4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104C351-D26B-4DDF-8D38-5FE3EE0DBB7D}"/>
              </a:ext>
            </a:extLst>
          </p:cNvPr>
          <p:cNvPicPr>
            <a:picLocks noChangeAspect="1"/>
          </p:cNvPicPr>
          <p:nvPr/>
        </p:nvPicPr>
        <p:blipFill>
          <a:blip r:embed="rId4"/>
          <a:stretch>
            <a:fillRect/>
          </a:stretch>
        </p:blipFill>
        <p:spPr>
          <a:xfrm>
            <a:off x="4824663" y="419100"/>
            <a:ext cx="3644816" cy="2830745"/>
          </a:xfrm>
          <a:prstGeom prst="rect">
            <a:avLst/>
          </a:prstGeom>
        </p:spPr>
      </p:pic>
    </p:spTree>
    <p:custDataLst>
      <p:tags r:id="rId1"/>
    </p:custDataLst>
    <p:extLst>
      <p:ext uri="{BB962C8B-B14F-4D97-AF65-F5344CB8AC3E}">
        <p14:creationId xmlns:p14="http://schemas.microsoft.com/office/powerpoint/2010/main" val="4222456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273881"/>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dirty="0"/>
              <a:t>Activity: Organisation Audit</a:t>
            </a:r>
          </a:p>
        </p:txBody>
      </p:sp>
      <p:sp>
        <p:nvSpPr>
          <p:cNvPr id="4" name="Subtitle 2"/>
          <p:cNvSpPr txBox="1">
            <a:spLocks/>
          </p:cNvSpPr>
          <p:nvPr/>
        </p:nvSpPr>
        <p:spPr>
          <a:xfrm>
            <a:off x="519390" y="1721356"/>
            <a:ext cx="8141134" cy="4412115"/>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endParaRPr lang="en-US" sz="2800" dirty="0">
              <a:solidFill>
                <a:schemeClr val="dk1"/>
              </a:solidFill>
              <a:latin typeface="Arial"/>
              <a:cs typeface="Arial"/>
            </a:endParaRPr>
          </a:p>
          <a:p>
            <a:pPr marL="285750" lvl="0" indent="-285750">
              <a:buFont typeface="Arial"/>
              <a:buChar char="•"/>
            </a:pPr>
            <a:endParaRPr lang="en-US" sz="3200" dirty="0">
              <a:solidFill>
                <a:schemeClr val="dk1"/>
              </a:solidFill>
            </a:endParaRPr>
          </a:p>
        </p:txBody>
      </p:sp>
      <p:sp>
        <p:nvSpPr>
          <p:cNvPr id="2" name="Slide Number Placeholder 1">
            <a:extLst>
              <a:ext uri="{FF2B5EF4-FFF2-40B4-BE49-F238E27FC236}">
                <a16:creationId xmlns:a16="http://schemas.microsoft.com/office/drawing/2014/main" id="{C3ABD061-E6BD-40A0-938B-D18E6E7F192E}"/>
              </a:ext>
            </a:extLst>
          </p:cNvPr>
          <p:cNvSpPr>
            <a:spLocks noGrp="1"/>
          </p:cNvSpPr>
          <p:nvPr>
            <p:ph type="sldNum" sz="quarter" idx="12"/>
          </p:nvPr>
        </p:nvSpPr>
        <p:spPr/>
        <p:txBody>
          <a:bodyPr/>
          <a:lstStyle/>
          <a:p>
            <a:fld id="{07265E58-8C36-FA47-876F-2F2E36C1F994}" type="slidenum">
              <a:rPr lang="en-US" smtClean="0"/>
              <a:pPr/>
              <a:t>37</a:t>
            </a:fld>
            <a:endParaRPr lang="en-US" dirty="0"/>
          </a:p>
        </p:txBody>
      </p:sp>
      <p:sp>
        <p:nvSpPr>
          <p:cNvPr id="5" name="Rectangle 4">
            <a:extLst>
              <a:ext uri="{FF2B5EF4-FFF2-40B4-BE49-F238E27FC236}">
                <a16:creationId xmlns:a16="http://schemas.microsoft.com/office/drawing/2014/main" id="{5B0BCD85-4430-4371-BE29-4664272F8B4B}"/>
              </a:ext>
            </a:extLst>
          </p:cNvPr>
          <p:cNvSpPr/>
          <p:nvPr/>
        </p:nvSpPr>
        <p:spPr>
          <a:xfrm>
            <a:off x="227290" y="1131312"/>
            <a:ext cx="8332510" cy="7232749"/>
          </a:xfrm>
          <a:prstGeom prst="rect">
            <a:avLst/>
          </a:prstGeom>
        </p:spPr>
        <p:txBody>
          <a:bodyPr wrap="square">
            <a:spAutoFit/>
          </a:bodyPr>
          <a:lstStyle/>
          <a:p>
            <a:pPr marL="571500" indent="-571500">
              <a:buFont typeface="Arial" panose="020B0604020202020204" pitchFamily="34" charset="0"/>
              <a:buChar char="•"/>
            </a:pPr>
            <a:r>
              <a:rPr lang="en-AU" sz="3200" dirty="0">
                <a:latin typeface="Arial" panose="020B0604020202020204" pitchFamily="34" charset="0"/>
                <a:cs typeface="Arial" panose="020B0604020202020204" pitchFamily="34" charset="0"/>
              </a:rPr>
              <a:t>what is happening currently in your organisation in relation to Family Inclusive Practice?</a:t>
            </a:r>
          </a:p>
          <a:p>
            <a:pPr marL="571500" indent="-571500">
              <a:buFont typeface="Arial" panose="020B0604020202020204" pitchFamily="34" charset="0"/>
              <a:buChar char="•"/>
            </a:pPr>
            <a:endParaRPr lang="en-AU" sz="32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AU" sz="3200" dirty="0">
                <a:latin typeface="Arial" panose="020B0604020202020204" pitchFamily="34" charset="0"/>
                <a:cs typeface="Arial" panose="020B0604020202020204" pitchFamily="34" charset="0"/>
              </a:rPr>
              <a:t>Identify organisational service delivery and skill changes necessary for achieving Family Inclusive Practice.</a:t>
            </a:r>
          </a:p>
          <a:p>
            <a:pPr marL="571500" indent="-571500">
              <a:buFont typeface="Arial" panose="020B0604020202020204" pitchFamily="34" charset="0"/>
              <a:buChar char="•"/>
            </a:pPr>
            <a:endParaRPr lang="en-AU" sz="32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AU" sz="3200" dirty="0">
                <a:latin typeface="Arial" panose="020B0604020202020204" pitchFamily="34" charset="0"/>
                <a:cs typeface="Arial" panose="020B0604020202020204" pitchFamily="34" charset="0"/>
              </a:rPr>
              <a:t>Develop practice standards and strategies for Family Inclusive Practice.</a:t>
            </a:r>
          </a:p>
          <a:p>
            <a:pPr marL="571500" indent="-571500">
              <a:buFont typeface="Arial" panose="020B0604020202020204" pitchFamily="34" charset="0"/>
              <a:buChar char="•"/>
            </a:pPr>
            <a:endParaRPr lang="en-AU" sz="32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AU" sz="32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AU" sz="4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AU" sz="4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60460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4360-819A-40BA-A441-5E84BF21EA66}"/>
              </a:ext>
            </a:extLst>
          </p:cNvPr>
          <p:cNvSpPr>
            <a:spLocks noGrp="1"/>
          </p:cNvSpPr>
          <p:nvPr>
            <p:ph type="title"/>
          </p:nvPr>
        </p:nvSpPr>
        <p:spPr>
          <a:xfrm>
            <a:off x="457200" y="2713038"/>
            <a:ext cx="4806462" cy="1143000"/>
          </a:xfrm>
        </p:spPr>
        <p:txBody>
          <a:bodyPr/>
          <a:lstStyle/>
          <a:p>
            <a:r>
              <a:rPr lang="en-AU" dirty="0"/>
              <a:t>Afternoon Tea</a:t>
            </a:r>
            <a:endParaRPr lang="en-US" dirty="0"/>
          </a:p>
        </p:txBody>
      </p:sp>
      <p:sp>
        <p:nvSpPr>
          <p:cNvPr id="3" name="Slide Number Placeholder 2">
            <a:extLst>
              <a:ext uri="{FF2B5EF4-FFF2-40B4-BE49-F238E27FC236}">
                <a16:creationId xmlns:a16="http://schemas.microsoft.com/office/drawing/2014/main" id="{9A7A49EB-DD6E-46B2-961E-EB266E142CDD}"/>
              </a:ext>
            </a:extLst>
          </p:cNvPr>
          <p:cNvSpPr>
            <a:spLocks noGrp="1"/>
          </p:cNvSpPr>
          <p:nvPr>
            <p:ph type="sldNum" sz="quarter" idx="12"/>
          </p:nvPr>
        </p:nvSpPr>
        <p:spPr/>
        <p:txBody>
          <a:bodyPr/>
          <a:lstStyle/>
          <a:p>
            <a:fld id="{AFFCD58A-07F1-45FE-A84A-5E783377E63F}" type="slidenum">
              <a:rPr lang="en-AU" smtClean="0"/>
              <a:pPr/>
              <a:t>38</a:t>
            </a:fld>
            <a:endParaRPr lang="en-AU" dirty="0"/>
          </a:p>
        </p:txBody>
      </p:sp>
      <p:pic>
        <p:nvPicPr>
          <p:cNvPr id="5" name="Picture 4">
            <a:extLst>
              <a:ext uri="{FF2B5EF4-FFF2-40B4-BE49-F238E27FC236}">
                <a16:creationId xmlns:a16="http://schemas.microsoft.com/office/drawing/2014/main" id="{928085E0-2B6F-4477-9CA0-3D8237C86E27}"/>
              </a:ext>
            </a:extLst>
          </p:cNvPr>
          <p:cNvPicPr>
            <a:picLocks noChangeAspect="1"/>
          </p:cNvPicPr>
          <p:nvPr/>
        </p:nvPicPr>
        <p:blipFill>
          <a:blip r:embed="rId2"/>
          <a:stretch>
            <a:fillRect/>
          </a:stretch>
        </p:blipFill>
        <p:spPr>
          <a:xfrm>
            <a:off x="4912562" y="1793466"/>
            <a:ext cx="2554445" cy="3810330"/>
          </a:xfrm>
          <a:prstGeom prst="rect">
            <a:avLst/>
          </a:prstGeom>
        </p:spPr>
      </p:pic>
    </p:spTree>
    <p:extLst>
      <p:ext uri="{BB962C8B-B14F-4D97-AF65-F5344CB8AC3E}">
        <p14:creationId xmlns:p14="http://schemas.microsoft.com/office/powerpoint/2010/main" val="1702123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66605" y="1964267"/>
            <a:ext cx="7052441" cy="3712098"/>
          </a:xfrm>
        </p:spPr>
        <p:txBody>
          <a:bodyPr/>
          <a:lstStyle/>
          <a:p>
            <a:pPr algn="l"/>
            <a:r>
              <a:rPr lang="en-US" dirty="0"/>
              <a:t>Supports for families and significant others in your community</a:t>
            </a:r>
          </a:p>
        </p:txBody>
      </p:sp>
    </p:spTree>
    <p:custDataLst>
      <p:tags r:id="rId1"/>
    </p:custDataLst>
    <p:extLst>
      <p:ext uri="{BB962C8B-B14F-4D97-AF65-F5344CB8AC3E}">
        <p14:creationId xmlns:p14="http://schemas.microsoft.com/office/powerpoint/2010/main" val="415190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66605" y="1367367"/>
            <a:ext cx="7052441" cy="3712098"/>
          </a:xfrm>
        </p:spPr>
        <p:txBody>
          <a:bodyPr/>
          <a:lstStyle/>
          <a:p>
            <a:pPr algn="l"/>
            <a:r>
              <a:rPr lang="en-US" dirty="0"/>
              <a:t>Workshop Overview</a:t>
            </a:r>
          </a:p>
        </p:txBody>
      </p:sp>
      <p:pic>
        <p:nvPicPr>
          <p:cNvPr id="3" name="Picture 2">
            <a:extLst>
              <a:ext uri="{FF2B5EF4-FFF2-40B4-BE49-F238E27FC236}">
                <a16:creationId xmlns:a16="http://schemas.microsoft.com/office/drawing/2014/main" id="{478436F2-302E-4096-878F-CA7835F6EE5B}"/>
              </a:ext>
            </a:extLst>
          </p:cNvPr>
          <p:cNvPicPr>
            <a:picLocks noChangeAspect="1"/>
          </p:cNvPicPr>
          <p:nvPr/>
        </p:nvPicPr>
        <p:blipFill>
          <a:blip r:embed="rId4"/>
          <a:stretch>
            <a:fillRect/>
          </a:stretch>
        </p:blipFill>
        <p:spPr>
          <a:xfrm>
            <a:off x="2258754" y="2578100"/>
            <a:ext cx="4668141" cy="3585055"/>
          </a:xfrm>
          <a:prstGeom prst="rect">
            <a:avLst/>
          </a:prstGeom>
        </p:spPr>
      </p:pic>
    </p:spTree>
    <p:custDataLst>
      <p:tags r:id="rId1"/>
    </p:custDataLst>
    <p:extLst>
      <p:ext uri="{BB962C8B-B14F-4D97-AF65-F5344CB8AC3E}">
        <p14:creationId xmlns:p14="http://schemas.microsoft.com/office/powerpoint/2010/main" val="3271655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531299"/>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AU" dirty="0"/>
              <a:t>Local Services</a:t>
            </a:r>
          </a:p>
        </p:txBody>
      </p:sp>
      <p:sp>
        <p:nvSpPr>
          <p:cNvPr id="4" name="Subtitle 2"/>
          <p:cNvSpPr txBox="1">
            <a:spLocks/>
          </p:cNvSpPr>
          <p:nvPr/>
        </p:nvSpPr>
        <p:spPr>
          <a:xfrm>
            <a:off x="519390" y="1513486"/>
            <a:ext cx="8141134"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74BCB7F-17F8-4D00-B6FC-F3D37740F485}"/>
              </a:ext>
            </a:extLst>
          </p:cNvPr>
          <p:cNvSpPr>
            <a:spLocks noGrp="1"/>
          </p:cNvSpPr>
          <p:nvPr>
            <p:ph type="sldNum" sz="quarter" idx="12"/>
          </p:nvPr>
        </p:nvSpPr>
        <p:spPr/>
        <p:txBody>
          <a:bodyPr/>
          <a:lstStyle/>
          <a:p>
            <a:fld id="{07265E58-8C36-FA47-876F-2F2E36C1F994}" type="slidenum">
              <a:rPr lang="en-US" smtClean="0"/>
              <a:pPr/>
              <a:t>40</a:t>
            </a:fld>
            <a:endParaRPr lang="en-US" dirty="0"/>
          </a:p>
        </p:txBody>
      </p:sp>
      <p:pic>
        <p:nvPicPr>
          <p:cNvPr id="5" name="Picture 4">
            <a:extLst>
              <a:ext uri="{FF2B5EF4-FFF2-40B4-BE49-F238E27FC236}">
                <a16:creationId xmlns:a16="http://schemas.microsoft.com/office/drawing/2014/main" id="{9B16F6AC-C6D7-4DE8-A0D7-6C8C60C8E836}"/>
              </a:ext>
            </a:extLst>
          </p:cNvPr>
          <p:cNvPicPr>
            <a:picLocks noChangeAspect="1"/>
          </p:cNvPicPr>
          <p:nvPr/>
        </p:nvPicPr>
        <p:blipFill>
          <a:blip r:embed="rId4"/>
          <a:stretch>
            <a:fillRect/>
          </a:stretch>
        </p:blipFill>
        <p:spPr>
          <a:xfrm>
            <a:off x="2871488" y="1513486"/>
            <a:ext cx="3436937" cy="4811712"/>
          </a:xfrm>
          <a:prstGeom prst="rect">
            <a:avLst/>
          </a:prstGeom>
        </p:spPr>
      </p:pic>
    </p:spTree>
    <p:custDataLst>
      <p:tags r:id="rId1"/>
    </p:custDataLst>
    <p:extLst>
      <p:ext uri="{BB962C8B-B14F-4D97-AF65-F5344CB8AC3E}">
        <p14:creationId xmlns:p14="http://schemas.microsoft.com/office/powerpoint/2010/main" val="1653326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531299"/>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AU" dirty="0"/>
              <a:t>What’s missing in your region?</a:t>
            </a:r>
          </a:p>
        </p:txBody>
      </p:sp>
      <p:sp>
        <p:nvSpPr>
          <p:cNvPr id="4" name="Subtitle 2"/>
          <p:cNvSpPr txBox="1">
            <a:spLocks/>
          </p:cNvSpPr>
          <p:nvPr/>
        </p:nvSpPr>
        <p:spPr>
          <a:xfrm>
            <a:off x="519390" y="1513486"/>
            <a:ext cx="8141134"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74BCB7F-17F8-4D00-B6FC-F3D37740F485}"/>
              </a:ext>
            </a:extLst>
          </p:cNvPr>
          <p:cNvSpPr>
            <a:spLocks noGrp="1"/>
          </p:cNvSpPr>
          <p:nvPr>
            <p:ph type="sldNum" sz="quarter" idx="12"/>
          </p:nvPr>
        </p:nvSpPr>
        <p:spPr/>
        <p:txBody>
          <a:bodyPr/>
          <a:lstStyle/>
          <a:p>
            <a:fld id="{07265E58-8C36-FA47-876F-2F2E36C1F994}" type="slidenum">
              <a:rPr lang="en-US" smtClean="0"/>
              <a:pPr/>
              <a:t>41</a:t>
            </a:fld>
            <a:endParaRPr lang="en-US" dirty="0"/>
          </a:p>
        </p:txBody>
      </p:sp>
      <p:sp>
        <p:nvSpPr>
          <p:cNvPr id="6" name="Rectangle 5">
            <a:extLst>
              <a:ext uri="{FF2B5EF4-FFF2-40B4-BE49-F238E27FC236}">
                <a16:creationId xmlns:a16="http://schemas.microsoft.com/office/drawing/2014/main" id="{841533D9-3E61-433E-A390-8530E4D9266F}"/>
              </a:ext>
            </a:extLst>
          </p:cNvPr>
          <p:cNvSpPr/>
          <p:nvPr/>
        </p:nvSpPr>
        <p:spPr>
          <a:xfrm>
            <a:off x="609600" y="2227352"/>
            <a:ext cx="7610231" cy="3785652"/>
          </a:xfrm>
          <a:prstGeom prst="rect">
            <a:avLst/>
          </a:prstGeom>
        </p:spPr>
        <p:txBody>
          <a:bodyPr wrap="square">
            <a:spAutoFit/>
          </a:bodyPr>
          <a:lstStyle/>
          <a:p>
            <a:pPr marL="571500" indent="-571500">
              <a:buFont typeface="Arial" panose="020B0604020202020204" pitchFamily="34" charset="0"/>
              <a:buChar char="•"/>
            </a:pPr>
            <a:r>
              <a:rPr lang="en-AU" sz="3600" dirty="0">
                <a:latin typeface="Arial" panose="020B0604020202020204" pitchFamily="34" charset="0"/>
                <a:cs typeface="Arial" panose="020B0604020202020204" pitchFamily="34" charset="0"/>
              </a:rPr>
              <a:t>What are the service gaps for the families and significant others in your region? </a:t>
            </a:r>
          </a:p>
          <a:p>
            <a:pPr marL="571500" indent="-571500">
              <a:buFont typeface="Arial" panose="020B0604020202020204" pitchFamily="34" charset="0"/>
              <a:buChar char="•"/>
            </a:pPr>
            <a:endParaRPr lang="en-AU" sz="36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AU" sz="3600" dirty="0">
                <a:latin typeface="Arial" panose="020B0604020202020204" pitchFamily="34" charset="0"/>
                <a:cs typeface="Arial" panose="020B0604020202020204" pitchFamily="34" charset="0"/>
              </a:rPr>
              <a:t>What would assist our clients and their families?</a:t>
            </a:r>
            <a:endParaRPr lang="en-AU"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AU"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83376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66605" y="1964267"/>
            <a:ext cx="7052441" cy="3712098"/>
          </a:xfrm>
        </p:spPr>
        <p:txBody>
          <a:bodyPr>
            <a:normAutofit/>
          </a:bodyPr>
          <a:lstStyle/>
          <a:p>
            <a:pPr algn="l"/>
            <a:r>
              <a:rPr lang="en-US" dirty="0"/>
              <a:t>Summary and Reflection</a:t>
            </a:r>
          </a:p>
        </p:txBody>
      </p:sp>
    </p:spTree>
    <p:extLst>
      <p:ext uri="{BB962C8B-B14F-4D97-AF65-F5344CB8AC3E}">
        <p14:creationId xmlns:p14="http://schemas.microsoft.com/office/powerpoint/2010/main" val="2517479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531299"/>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dirty="0"/>
              <a:t>Reflection</a:t>
            </a:r>
          </a:p>
        </p:txBody>
      </p:sp>
      <p:sp>
        <p:nvSpPr>
          <p:cNvPr id="4" name="Subtitle 2"/>
          <p:cNvSpPr txBox="1">
            <a:spLocks/>
          </p:cNvSpPr>
          <p:nvPr/>
        </p:nvSpPr>
        <p:spPr>
          <a:xfrm>
            <a:off x="519390" y="1449978"/>
            <a:ext cx="8141134" cy="468349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buFont typeface="Arial"/>
              <a:buChar char="•"/>
            </a:pPr>
            <a:r>
              <a:rPr lang="en-US" sz="3200" dirty="0">
                <a:solidFill>
                  <a:prstClr val="black"/>
                </a:solidFill>
                <a:latin typeface="Arial"/>
                <a:cs typeface="Arial"/>
              </a:rPr>
              <a:t>What did you learn?</a:t>
            </a:r>
          </a:p>
          <a:p>
            <a:pPr marL="457200" indent="-457200">
              <a:buFont typeface="Arial"/>
              <a:buChar char="•"/>
            </a:pPr>
            <a:r>
              <a:rPr lang="en-US" sz="3200" dirty="0">
                <a:solidFill>
                  <a:prstClr val="black"/>
                </a:solidFill>
                <a:latin typeface="Arial"/>
                <a:cs typeface="Arial"/>
              </a:rPr>
              <a:t>What do you want to know more about?</a:t>
            </a:r>
          </a:p>
          <a:p>
            <a:pPr marL="457200" indent="-457200">
              <a:buFont typeface="Arial"/>
              <a:buChar char="•"/>
            </a:pPr>
            <a:r>
              <a:rPr lang="en-US" sz="3200" dirty="0">
                <a:solidFill>
                  <a:prstClr val="black"/>
                </a:solidFill>
                <a:latin typeface="Arial"/>
                <a:cs typeface="Arial"/>
              </a:rPr>
              <a:t>What actions will you take?</a:t>
            </a:r>
          </a:p>
          <a:p>
            <a:pPr marL="457200" indent="-457200">
              <a:buFont typeface="Arial"/>
              <a:buChar char="•"/>
            </a:pPr>
            <a:endParaRPr lang="en-US" sz="3200" dirty="0">
              <a:solidFill>
                <a:prstClr val="black"/>
              </a:solidFill>
              <a:latin typeface="Arial"/>
              <a:cs typeface="Arial"/>
            </a:endParaRPr>
          </a:p>
          <a:p>
            <a:pPr marL="457200" indent="-457200">
              <a:buFont typeface="Arial"/>
              <a:buChar char="•"/>
            </a:pPr>
            <a:endParaRPr lang="en-US" sz="3200" dirty="0">
              <a:solidFill>
                <a:prstClr val="black"/>
              </a:solidFill>
              <a:latin typeface="Arial"/>
              <a:cs typeface="Arial"/>
            </a:endParaRPr>
          </a:p>
          <a:p>
            <a:pPr marL="457200" indent="-457200">
              <a:buFont typeface="Arial"/>
              <a:buChar char="•"/>
            </a:pPr>
            <a:endParaRPr lang="en-US" sz="3200" dirty="0">
              <a:solidFill>
                <a:prstClr val="black"/>
              </a:solidFill>
              <a:latin typeface="Arial"/>
              <a:cs typeface="Arial"/>
            </a:endParaRPr>
          </a:p>
          <a:p>
            <a:pPr marL="457200" indent="-457200">
              <a:buFont typeface="Arial"/>
              <a:buChar char="•"/>
            </a:pPr>
            <a:endParaRPr lang="en-US" sz="3200" dirty="0">
              <a:solidFill>
                <a:prstClr val="black"/>
              </a:solidFill>
              <a:latin typeface="Arial"/>
              <a:cs typeface="Arial"/>
            </a:endParaRPr>
          </a:p>
        </p:txBody>
      </p:sp>
      <p:sp>
        <p:nvSpPr>
          <p:cNvPr id="2" name="Slide Number Placeholder 1">
            <a:extLst>
              <a:ext uri="{FF2B5EF4-FFF2-40B4-BE49-F238E27FC236}">
                <a16:creationId xmlns:a16="http://schemas.microsoft.com/office/drawing/2014/main" id="{E78DF3EF-518D-4D72-8CD1-D7CEF783BFB9}"/>
              </a:ext>
            </a:extLst>
          </p:cNvPr>
          <p:cNvSpPr>
            <a:spLocks noGrp="1"/>
          </p:cNvSpPr>
          <p:nvPr>
            <p:ph type="sldNum" sz="quarter" idx="12"/>
          </p:nvPr>
        </p:nvSpPr>
        <p:spPr/>
        <p:txBody>
          <a:bodyPr/>
          <a:lstStyle/>
          <a:p>
            <a:fld id="{07265E58-8C36-FA47-876F-2F2E36C1F994}" type="slidenum">
              <a:rPr lang="en-US" smtClean="0"/>
              <a:pPr/>
              <a:t>43</a:t>
            </a:fld>
            <a:endParaRPr lang="en-US" dirty="0"/>
          </a:p>
        </p:txBody>
      </p:sp>
      <p:sp>
        <p:nvSpPr>
          <p:cNvPr id="5" name="AutoShape 2" descr="Image result for turning knowledge into action">
            <a:extLst>
              <a:ext uri="{FF2B5EF4-FFF2-40B4-BE49-F238E27FC236}">
                <a16:creationId xmlns:a16="http://schemas.microsoft.com/office/drawing/2014/main" id="{EE44F4F6-E90F-4B7C-97DA-F2F5E38730F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6" name="Picture 5">
            <a:extLst>
              <a:ext uri="{FF2B5EF4-FFF2-40B4-BE49-F238E27FC236}">
                <a16:creationId xmlns:a16="http://schemas.microsoft.com/office/drawing/2014/main" id="{7CEDE90A-2ACA-49ED-BBBE-83879501E4F6}"/>
              </a:ext>
            </a:extLst>
          </p:cNvPr>
          <p:cNvPicPr>
            <a:picLocks noChangeAspect="1"/>
          </p:cNvPicPr>
          <p:nvPr/>
        </p:nvPicPr>
        <p:blipFill>
          <a:blip r:embed="rId3"/>
          <a:stretch>
            <a:fillRect/>
          </a:stretch>
        </p:blipFill>
        <p:spPr>
          <a:xfrm>
            <a:off x="3134533" y="3252183"/>
            <a:ext cx="4853767" cy="3101557"/>
          </a:xfrm>
          <a:prstGeom prst="rect">
            <a:avLst/>
          </a:prstGeom>
        </p:spPr>
      </p:pic>
    </p:spTree>
    <p:extLst>
      <p:ext uri="{BB962C8B-B14F-4D97-AF65-F5344CB8AC3E}">
        <p14:creationId xmlns:p14="http://schemas.microsoft.com/office/powerpoint/2010/main" val="905460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531299"/>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AU" dirty="0"/>
              <a:t>Questions and Contacts</a:t>
            </a:r>
          </a:p>
        </p:txBody>
      </p:sp>
      <p:sp>
        <p:nvSpPr>
          <p:cNvPr id="4" name="Subtitle 2"/>
          <p:cNvSpPr txBox="1">
            <a:spLocks/>
          </p:cNvSpPr>
          <p:nvPr/>
        </p:nvSpPr>
        <p:spPr>
          <a:xfrm>
            <a:off x="659966" y="1492558"/>
            <a:ext cx="8242734" cy="468349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3200" dirty="0">
              <a:solidFill>
                <a:prstClr val="black"/>
              </a:solidFill>
              <a:latin typeface="Arial"/>
              <a:cs typeface="Arial"/>
            </a:endParaRPr>
          </a:p>
          <a:p>
            <a:pPr algn="ctr"/>
            <a:endParaRPr lang="en-US" sz="3200" dirty="0">
              <a:solidFill>
                <a:prstClr val="black"/>
              </a:solidFill>
              <a:latin typeface="Arial"/>
              <a:cs typeface="Arial"/>
            </a:endParaRPr>
          </a:p>
          <a:p>
            <a:pPr algn="ctr"/>
            <a:endParaRPr lang="en-US" sz="3200" dirty="0">
              <a:solidFill>
                <a:prstClr val="black"/>
              </a:solidFill>
              <a:latin typeface="Arial"/>
              <a:cs typeface="Arial"/>
            </a:endParaRPr>
          </a:p>
          <a:p>
            <a:r>
              <a:rPr lang="en-AU" dirty="0"/>
              <a:t> </a:t>
            </a:r>
            <a:endParaRPr lang="en-US" sz="3200" dirty="0">
              <a:solidFill>
                <a:prstClr val="black"/>
              </a:solidFill>
              <a:latin typeface="Arial"/>
              <a:cs typeface="Arial"/>
            </a:endParaRPr>
          </a:p>
          <a:p>
            <a:pPr algn="ctr"/>
            <a:endParaRPr lang="en-US" sz="3200" dirty="0">
              <a:solidFill>
                <a:prstClr val="black"/>
              </a:solidFill>
              <a:latin typeface="Arial"/>
              <a:cs typeface="Arial"/>
            </a:endParaRPr>
          </a:p>
          <a:p>
            <a:pPr algn="ctr"/>
            <a:endParaRPr lang="en-US" sz="3200" dirty="0">
              <a:solidFill>
                <a:prstClr val="black"/>
              </a:solidFill>
              <a:latin typeface="Arial"/>
              <a:cs typeface="Arial"/>
            </a:endParaRPr>
          </a:p>
          <a:p>
            <a:endParaRPr lang="en-US" sz="3200" dirty="0">
              <a:solidFill>
                <a:prstClr val="black"/>
              </a:solidFill>
              <a:latin typeface="Arial"/>
              <a:cs typeface="Arial"/>
            </a:endParaRPr>
          </a:p>
          <a:p>
            <a:pPr marL="457200" indent="-457200">
              <a:buFont typeface="Arial"/>
              <a:buChar char="•"/>
            </a:pPr>
            <a:endParaRPr lang="en-US" sz="3200" dirty="0">
              <a:solidFill>
                <a:prstClr val="black"/>
              </a:solidFill>
              <a:latin typeface="Arial"/>
              <a:cs typeface="Arial"/>
            </a:endParaRPr>
          </a:p>
          <a:p>
            <a:pPr marL="457200" indent="-457200">
              <a:buFont typeface="Arial"/>
              <a:buChar char="•"/>
            </a:pPr>
            <a:endParaRPr lang="en-US" sz="3200" dirty="0">
              <a:solidFill>
                <a:prstClr val="black"/>
              </a:solidFill>
              <a:latin typeface="Arial"/>
              <a:cs typeface="Arial"/>
            </a:endParaRPr>
          </a:p>
          <a:p>
            <a:pPr marL="457200" indent="-457200">
              <a:buFont typeface="Arial"/>
              <a:buChar char="•"/>
            </a:pPr>
            <a:endParaRPr lang="en-US" sz="3200" dirty="0">
              <a:solidFill>
                <a:prstClr val="black"/>
              </a:solidFill>
              <a:latin typeface="Arial"/>
              <a:cs typeface="Arial"/>
            </a:endParaRPr>
          </a:p>
        </p:txBody>
      </p:sp>
      <p:sp>
        <p:nvSpPr>
          <p:cNvPr id="2" name="Slide Number Placeholder 1">
            <a:extLst>
              <a:ext uri="{FF2B5EF4-FFF2-40B4-BE49-F238E27FC236}">
                <a16:creationId xmlns:a16="http://schemas.microsoft.com/office/drawing/2014/main" id="{E78DF3EF-518D-4D72-8CD1-D7CEF783BFB9}"/>
              </a:ext>
            </a:extLst>
          </p:cNvPr>
          <p:cNvSpPr>
            <a:spLocks noGrp="1"/>
          </p:cNvSpPr>
          <p:nvPr>
            <p:ph type="sldNum" sz="quarter" idx="12"/>
          </p:nvPr>
        </p:nvSpPr>
        <p:spPr/>
        <p:txBody>
          <a:bodyPr/>
          <a:lstStyle/>
          <a:p>
            <a:fld id="{07265E58-8C36-FA47-876F-2F2E36C1F994}" type="slidenum">
              <a:rPr lang="en-US" smtClean="0"/>
              <a:pPr/>
              <a:t>44</a:t>
            </a:fld>
            <a:endParaRPr lang="en-US" dirty="0"/>
          </a:p>
        </p:txBody>
      </p:sp>
      <p:sp>
        <p:nvSpPr>
          <p:cNvPr id="5" name="AutoShape 2" descr="Image result for turning knowledge into action">
            <a:extLst>
              <a:ext uri="{FF2B5EF4-FFF2-40B4-BE49-F238E27FC236}">
                <a16:creationId xmlns:a16="http://schemas.microsoft.com/office/drawing/2014/main" id="{EE44F4F6-E90F-4B7C-97DA-F2F5E38730F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6" name="Picture 5">
            <a:extLst>
              <a:ext uri="{FF2B5EF4-FFF2-40B4-BE49-F238E27FC236}">
                <a16:creationId xmlns:a16="http://schemas.microsoft.com/office/drawing/2014/main" id="{1EBB827A-E7FB-4767-9503-7F3F5F6FC7DA}"/>
              </a:ext>
            </a:extLst>
          </p:cNvPr>
          <p:cNvPicPr>
            <a:picLocks noChangeAspect="1"/>
          </p:cNvPicPr>
          <p:nvPr/>
        </p:nvPicPr>
        <p:blipFill>
          <a:blip r:embed="rId4"/>
          <a:stretch>
            <a:fillRect/>
          </a:stretch>
        </p:blipFill>
        <p:spPr>
          <a:xfrm>
            <a:off x="276286" y="2785053"/>
            <a:ext cx="2263497" cy="1506254"/>
          </a:xfrm>
          <a:prstGeom prst="rect">
            <a:avLst/>
          </a:prstGeom>
        </p:spPr>
      </p:pic>
      <p:pic>
        <p:nvPicPr>
          <p:cNvPr id="7" name="Picture 6">
            <a:extLst>
              <a:ext uri="{FF2B5EF4-FFF2-40B4-BE49-F238E27FC236}">
                <a16:creationId xmlns:a16="http://schemas.microsoft.com/office/drawing/2014/main" id="{8B1FFA31-3C11-4480-ACD9-539A64E6B397}"/>
              </a:ext>
            </a:extLst>
          </p:cNvPr>
          <p:cNvPicPr>
            <a:picLocks noChangeAspect="1"/>
          </p:cNvPicPr>
          <p:nvPr/>
        </p:nvPicPr>
        <p:blipFill>
          <a:blip r:embed="rId4"/>
          <a:stretch>
            <a:fillRect/>
          </a:stretch>
        </p:blipFill>
        <p:spPr>
          <a:xfrm>
            <a:off x="6769100" y="2871493"/>
            <a:ext cx="2133600" cy="1419814"/>
          </a:xfrm>
          <a:prstGeom prst="rect">
            <a:avLst/>
          </a:prstGeom>
        </p:spPr>
      </p:pic>
    </p:spTree>
    <p:custDataLst>
      <p:tags r:id="rId1"/>
    </p:custDataLst>
    <p:extLst>
      <p:ext uri="{BB962C8B-B14F-4D97-AF65-F5344CB8AC3E}">
        <p14:creationId xmlns:p14="http://schemas.microsoft.com/office/powerpoint/2010/main" val="501844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302699"/>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dirty="0"/>
              <a:t>Workshop Objectives</a:t>
            </a:r>
          </a:p>
        </p:txBody>
      </p:sp>
      <p:sp>
        <p:nvSpPr>
          <p:cNvPr id="4" name="Subtitle 2"/>
          <p:cNvSpPr txBox="1">
            <a:spLocks/>
          </p:cNvSpPr>
          <p:nvPr/>
        </p:nvSpPr>
        <p:spPr>
          <a:xfrm>
            <a:off x="328452" y="1308096"/>
            <a:ext cx="8523010" cy="492541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marR="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AU" sz="3200" dirty="0">
                <a:solidFill>
                  <a:schemeClr val="tx1"/>
                </a:solidFill>
                <a:latin typeface="Arial" panose="020B0604020202020204" pitchFamily="34" charset="0"/>
                <a:cs typeface="Arial" panose="020B0604020202020204" pitchFamily="34" charset="0"/>
              </a:rPr>
              <a:t>To hear family/significant other experiences</a:t>
            </a:r>
          </a:p>
          <a:p>
            <a:pPr marL="571500" marR="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AU" sz="3200" b="0" dirty="0">
                <a:solidFill>
                  <a:schemeClr val="tx1"/>
                </a:solidFill>
                <a:latin typeface="Arial" panose="020B0604020202020204" pitchFamily="34" charset="0"/>
                <a:cs typeface="Arial" panose="020B0604020202020204" pitchFamily="34" charset="0"/>
              </a:rPr>
              <a:t>Gain knowledge of Family Inclusive best practice principles and approaches to working with families of all kinds</a:t>
            </a:r>
          </a:p>
          <a:p>
            <a:pPr marL="571500" marR="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AU" sz="3200" b="0" dirty="0">
                <a:solidFill>
                  <a:schemeClr val="tx1"/>
                </a:solidFill>
                <a:latin typeface="Arial" panose="020B0604020202020204" pitchFamily="34" charset="0"/>
                <a:cs typeface="Arial" panose="020B0604020202020204" pitchFamily="34" charset="0"/>
              </a:rPr>
              <a:t>Become familiar with AOD terminology and information that can be useful for families</a:t>
            </a:r>
          </a:p>
          <a:p>
            <a:pPr marL="571500" marR="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AU" sz="3200" b="0" dirty="0">
                <a:solidFill>
                  <a:schemeClr val="tx1"/>
                </a:solidFill>
                <a:latin typeface="Arial" panose="020B0604020202020204" pitchFamily="34" charset="0"/>
                <a:cs typeface="Arial" panose="020B0604020202020204" pitchFamily="34" charset="0"/>
              </a:rPr>
              <a:t>Hear about local referral pathways</a:t>
            </a:r>
          </a:p>
        </p:txBody>
      </p:sp>
      <p:sp>
        <p:nvSpPr>
          <p:cNvPr id="2" name="Slide Number Placeholder 1">
            <a:extLst>
              <a:ext uri="{FF2B5EF4-FFF2-40B4-BE49-F238E27FC236}">
                <a16:creationId xmlns:a16="http://schemas.microsoft.com/office/drawing/2014/main" id="{34275E7E-1171-4F31-8628-0CE12ACE7DEF}"/>
              </a:ext>
            </a:extLst>
          </p:cNvPr>
          <p:cNvSpPr>
            <a:spLocks noGrp="1"/>
          </p:cNvSpPr>
          <p:nvPr>
            <p:ph type="sldNum" sz="quarter" idx="12"/>
          </p:nvPr>
        </p:nvSpPr>
        <p:spPr/>
        <p:txBody>
          <a:bodyPr/>
          <a:lstStyle/>
          <a:p>
            <a:fld id="{07265E58-8C36-FA47-876F-2F2E36C1F994}" type="slidenum">
              <a:rPr lang="en-US" smtClean="0"/>
              <a:pPr/>
              <a:t>5</a:t>
            </a:fld>
            <a:endParaRPr lang="en-US" dirty="0"/>
          </a:p>
        </p:txBody>
      </p:sp>
    </p:spTree>
    <p:custDataLst>
      <p:tags r:id="rId1"/>
    </p:custDataLst>
    <p:extLst>
      <p:ext uri="{BB962C8B-B14F-4D97-AF65-F5344CB8AC3E}">
        <p14:creationId xmlns:p14="http://schemas.microsoft.com/office/powerpoint/2010/main" val="217743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349033" y="182093"/>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dirty="0"/>
              <a:t>Introductions</a:t>
            </a:r>
          </a:p>
        </p:txBody>
      </p:sp>
      <p:sp>
        <p:nvSpPr>
          <p:cNvPr id="4" name="Subtitle 2"/>
          <p:cNvSpPr txBox="1">
            <a:spLocks/>
          </p:cNvSpPr>
          <p:nvPr/>
        </p:nvSpPr>
        <p:spPr>
          <a:xfrm>
            <a:off x="200752" y="1124466"/>
            <a:ext cx="8141134" cy="4662992"/>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R="0" algn="l" defTabSz="457200" rtl="0" eaLnBrk="1" fontAlgn="auto" latinLnBrk="0" hangingPunct="1">
              <a:lnSpc>
                <a:spcPct val="100000"/>
              </a:lnSpc>
              <a:spcBef>
                <a:spcPct val="20000"/>
              </a:spcBef>
              <a:spcAft>
                <a:spcPts val="0"/>
              </a:spcAft>
              <a:buClrTx/>
              <a:buSzTx/>
              <a:tabLst/>
              <a:defRPr/>
            </a:pPr>
            <a:r>
              <a:rPr lang="en-AU" dirty="0">
                <a:solidFill>
                  <a:schemeClr val="tx1"/>
                </a:solidFill>
                <a:latin typeface="Arial" panose="020B0604020202020204" pitchFamily="34" charset="0"/>
                <a:cs typeface="Arial" panose="020B0604020202020204" pitchFamily="34" charset="0"/>
              </a:rPr>
              <a:t>What are your </a:t>
            </a:r>
          </a:p>
          <a:p>
            <a:pPr marR="0" algn="l" defTabSz="457200" rtl="0" eaLnBrk="1" fontAlgn="auto" latinLnBrk="0" hangingPunct="1">
              <a:lnSpc>
                <a:spcPct val="100000"/>
              </a:lnSpc>
              <a:spcBef>
                <a:spcPct val="20000"/>
              </a:spcBef>
              <a:spcAft>
                <a:spcPts val="0"/>
              </a:spcAft>
              <a:buClrTx/>
              <a:buSzTx/>
              <a:tabLst/>
              <a:defRPr/>
            </a:pPr>
            <a:r>
              <a:rPr lang="en-AU" dirty="0">
                <a:solidFill>
                  <a:schemeClr val="tx1"/>
                </a:solidFill>
                <a:latin typeface="Arial" panose="020B0604020202020204" pitchFamily="34" charset="0"/>
                <a:cs typeface="Arial" panose="020B0604020202020204" pitchFamily="34" charset="0"/>
              </a:rPr>
              <a:t>experiences of working</a:t>
            </a:r>
          </a:p>
          <a:p>
            <a:pPr marR="0" algn="l" defTabSz="457200" rtl="0" eaLnBrk="1" fontAlgn="auto" latinLnBrk="0" hangingPunct="1">
              <a:lnSpc>
                <a:spcPct val="100000"/>
              </a:lnSpc>
              <a:spcBef>
                <a:spcPct val="20000"/>
              </a:spcBef>
              <a:spcAft>
                <a:spcPts val="0"/>
              </a:spcAft>
              <a:buClrTx/>
              <a:buSzTx/>
              <a:tabLst/>
              <a:defRPr/>
            </a:pPr>
            <a:r>
              <a:rPr lang="en-AU" dirty="0">
                <a:solidFill>
                  <a:schemeClr val="tx1"/>
                </a:solidFill>
                <a:latin typeface="Arial" panose="020B0604020202020204" pitchFamily="34" charset="0"/>
                <a:cs typeface="Arial" panose="020B0604020202020204" pitchFamily="34" charset="0"/>
              </a:rPr>
              <a:t>with families </a:t>
            </a:r>
          </a:p>
          <a:p>
            <a:pPr marR="0" algn="l" defTabSz="457200" rtl="0" eaLnBrk="1" fontAlgn="auto" latinLnBrk="0" hangingPunct="1">
              <a:lnSpc>
                <a:spcPct val="100000"/>
              </a:lnSpc>
              <a:spcBef>
                <a:spcPct val="20000"/>
              </a:spcBef>
              <a:spcAft>
                <a:spcPts val="0"/>
              </a:spcAft>
              <a:buClrTx/>
              <a:buSzTx/>
              <a:tabLst/>
              <a:defRPr/>
            </a:pPr>
            <a:r>
              <a:rPr lang="en-AU" dirty="0">
                <a:solidFill>
                  <a:schemeClr val="tx1"/>
                </a:solidFill>
                <a:latin typeface="Arial" panose="020B0604020202020204" pitchFamily="34" charset="0"/>
                <a:cs typeface="Arial" panose="020B0604020202020204" pitchFamily="34" charset="0"/>
              </a:rPr>
              <a:t>and significant others?</a:t>
            </a:r>
          </a:p>
          <a:p>
            <a:pPr marR="0" algn="l" defTabSz="457200" rtl="0" eaLnBrk="1" fontAlgn="auto" latinLnBrk="0" hangingPunct="1">
              <a:lnSpc>
                <a:spcPct val="100000"/>
              </a:lnSpc>
              <a:spcBef>
                <a:spcPct val="20000"/>
              </a:spcBef>
              <a:spcAft>
                <a:spcPts val="0"/>
              </a:spcAft>
              <a:buClrTx/>
              <a:buSzTx/>
              <a:tabLst/>
              <a:defRPr/>
            </a:pPr>
            <a:endParaRPr lang="en-AU" sz="1800" dirty="0">
              <a:solidFill>
                <a:schemeClr val="tx1"/>
              </a:solidFill>
              <a:latin typeface="Arial" panose="020B0604020202020204" pitchFamily="34" charset="0"/>
              <a:cs typeface="Arial" panose="020B0604020202020204" pitchFamily="34" charset="0"/>
            </a:endParaRPr>
          </a:p>
          <a:p>
            <a:pPr marR="0" algn="l" defTabSz="457200" rtl="0" eaLnBrk="1" fontAlgn="auto" latinLnBrk="0" hangingPunct="1">
              <a:lnSpc>
                <a:spcPct val="100000"/>
              </a:lnSpc>
              <a:spcBef>
                <a:spcPct val="20000"/>
              </a:spcBef>
              <a:spcAft>
                <a:spcPts val="0"/>
              </a:spcAft>
              <a:buClrTx/>
              <a:buSzTx/>
              <a:tabLst/>
              <a:defRPr/>
            </a:pPr>
            <a:r>
              <a:rPr lang="en-AU" dirty="0">
                <a:solidFill>
                  <a:schemeClr val="tx1"/>
                </a:solidFill>
                <a:latin typeface="Arial" panose="020B0604020202020204" pitchFamily="34" charset="0"/>
                <a:cs typeface="Arial" panose="020B0604020202020204" pitchFamily="34" charset="0"/>
              </a:rPr>
              <a:t>What would you </a:t>
            </a:r>
          </a:p>
          <a:p>
            <a:pPr marR="0" algn="l" defTabSz="457200" rtl="0" eaLnBrk="1" fontAlgn="auto" latinLnBrk="0" hangingPunct="1">
              <a:lnSpc>
                <a:spcPct val="100000"/>
              </a:lnSpc>
              <a:spcBef>
                <a:spcPct val="20000"/>
              </a:spcBef>
              <a:spcAft>
                <a:spcPts val="0"/>
              </a:spcAft>
              <a:buClrTx/>
              <a:buSzTx/>
              <a:tabLst/>
              <a:defRPr/>
            </a:pPr>
            <a:r>
              <a:rPr lang="en-AU" dirty="0">
                <a:solidFill>
                  <a:schemeClr val="tx1"/>
                </a:solidFill>
                <a:latin typeface="Arial" panose="020B0604020202020204" pitchFamily="34" charset="0"/>
                <a:cs typeface="Arial" panose="020B0604020202020204" pitchFamily="34" charset="0"/>
              </a:rPr>
              <a:t>like to learn today?</a:t>
            </a:r>
            <a:endParaRPr lang="en-AU" b="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DFB551D-A632-4D09-B63B-EB235DD0AAD6}"/>
              </a:ext>
            </a:extLst>
          </p:cNvPr>
          <p:cNvSpPr>
            <a:spLocks noGrp="1"/>
          </p:cNvSpPr>
          <p:nvPr>
            <p:ph type="sldNum" sz="quarter" idx="12"/>
          </p:nvPr>
        </p:nvSpPr>
        <p:spPr/>
        <p:txBody>
          <a:bodyPr/>
          <a:lstStyle/>
          <a:p>
            <a:fld id="{07265E58-8C36-FA47-876F-2F2E36C1F994}" type="slidenum">
              <a:rPr lang="en-US" smtClean="0"/>
              <a:pPr/>
              <a:t>6</a:t>
            </a:fld>
            <a:endParaRPr lang="en-US" dirty="0"/>
          </a:p>
        </p:txBody>
      </p:sp>
      <p:sp>
        <p:nvSpPr>
          <p:cNvPr id="5" name="AutoShape 2" descr="Image result for hello my name is">
            <a:extLst>
              <a:ext uri="{FF2B5EF4-FFF2-40B4-BE49-F238E27FC236}">
                <a16:creationId xmlns:a16="http://schemas.microsoft.com/office/drawing/2014/main" id="{C0F6C5F2-FFDA-47EA-809F-AB82FAA9E80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7" name="Picture 6">
            <a:extLst>
              <a:ext uri="{FF2B5EF4-FFF2-40B4-BE49-F238E27FC236}">
                <a16:creationId xmlns:a16="http://schemas.microsoft.com/office/drawing/2014/main" id="{581BF467-1AFA-4ABD-AC45-9EFF2E130797}"/>
              </a:ext>
            </a:extLst>
          </p:cNvPr>
          <p:cNvPicPr>
            <a:picLocks noChangeAspect="1"/>
          </p:cNvPicPr>
          <p:nvPr/>
        </p:nvPicPr>
        <p:blipFill>
          <a:blip r:embed="rId4"/>
          <a:stretch>
            <a:fillRect/>
          </a:stretch>
        </p:blipFill>
        <p:spPr>
          <a:xfrm>
            <a:off x="5597611" y="806568"/>
            <a:ext cx="3339414" cy="5396524"/>
          </a:xfrm>
          <a:prstGeom prst="rect">
            <a:avLst/>
          </a:prstGeom>
        </p:spPr>
      </p:pic>
    </p:spTree>
    <p:custDataLst>
      <p:tags r:id="rId1"/>
    </p:custDataLst>
    <p:extLst>
      <p:ext uri="{BB962C8B-B14F-4D97-AF65-F5344CB8AC3E}">
        <p14:creationId xmlns:p14="http://schemas.microsoft.com/office/powerpoint/2010/main" val="2589034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198114" y="182093"/>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dirty="0"/>
              <a:t>Before we proceed…</a:t>
            </a:r>
          </a:p>
        </p:txBody>
      </p:sp>
      <p:sp>
        <p:nvSpPr>
          <p:cNvPr id="4" name="Subtitle 2"/>
          <p:cNvSpPr txBox="1">
            <a:spLocks/>
          </p:cNvSpPr>
          <p:nvPr/>
        </p:nvSpPr>
        <p:spPr>
          <a:xfrm>
            <a:off x="198114" y="1266351"/>
            <a:ext cx="8141134" cy="441211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marR="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AU" sz="3200" dirty="0">
                <a:solidFill>
                  <a:schemeClr val="tx1"/>
                </a:solidFill>
                <a:latin typeface="Arial" panose="020B0604020202020204" pitchFamily="34" charset="0"/>
                <a:cs typeface="Arial" panose="020B0604020202020204" pitchFamily="34" charset="0"/>
              </a:rPr>
              <a:t>Safety</a:t>
            </a:r>
          </a:p>
          <a:p>
            <a:pPr marL="571500" marR="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AU" sz="3200" b="0" dirty="0">
                <a:solidFill>
                  <a:schemeClr val="tx1"/>
                </a:solidFill>
                <a:latin typeface="Arial" panose="020B0604020202020204" pitchFamily="34" charset="0"/>
                <a:cs typeface="Arial" panose="020B0604020202020204" pitchFamily="34" charset="0"/>
              </a:rPr>
              <a:t>Respect</a:t>
            </a:r>
          </a:p>
          <a:p>
            <a:pPr marL="571500" marR="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AU" sz="3200" dirty="0">
                <a:solidFill>
                  <a:schemeClr val="tx1"/>
                </a:solidFill>
                <a:latin typeface="Arial" panose="020B0604020202020204" pitchFamily="34" charset="0"/>
                <a:cs typeface="Arial" panose="020B0604020202020204" pitchFamily="34" charset="0"/>
              </a:rPr>
              <a:t>Confidentiality </a:t>
            </a:r>
          </a:p>
          <a:p>
            <a:pPr marL="571500" marR="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AU" sz="3200" dirty="0">
                <a:solidFill>
                  <a:schemeClr val="tx1"/>
                </a:solidFill>
                <a:latin typeface="Arial" panose="020B0604020202020204" pitchFamily="34" charset="0"/>
                <a:cs typeface="Arial" panose="020B0604020202020204" pitchFamily="34" charset="0"/>
              </a:rPr>
              <a:t>Mindful disclosure</a:t>
            </a:r>
          </a:p>
          <a:p>
            <a:pPr marL="571500" marR="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AU" sz="3200" dirty="0">
                <a:solidFill>
                  <a:schemeClr val="tx1"/>
                </a:solidFill>
                <a:latin typeface="Arial" panose="020B0604020202020204" pitchFamily="34" charset="0"/>
                <a:cs typeface="Arial" panose="020B0604020202020204" pitchFamily="34" charset="0"/>
              </a:rPr>
              <a:t>Need to step out?</a:t>
            </a:r>
          </a:p>
          <a:p>
            <a:pPr marL="571500" marR="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AU" sz="3200" dirty="0">
                <a:solidFill>
                  <a:schemeClr val="tx1"/>
                </a:solidFill>
                <a:latin typeface="Arial" panose="020B0604020202020204" pitchFamily="34" charset="0"/>
                <a:cs typeface="Arial" panose="020B0604020202020204" pitchFamily="34" charset="0"/>
              </a:rPr>
              <a:t>Having fun</a:t>
            </a:r>
          </a:p>
          <a:p>
            <a:pPr marL="571500" marR="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AU" sz="3200" dirty="0">
                <a:solidFill>
                  <a:schemeClr val="tx1"/>
                </a:solidFill>
                <a:latin typeface="Arial" panose="020B0604020202020204" pitchFamily="34" charset="0"/>
                <a:cs typeface="Arial" panose="020B0604020202020204" pitchFamily="34" charset="0"/>
              </a:rPr>
              <a:t>Network</a:t>
            </a:r>
          </a:p>
        </p:txBody>
      </p:sp>
      <p:sp>
        <p:nvSpPr>
          <p:cNvPr id="2" name="Slide Number Placeholder 1">
            <a:extLst>
              <a:ext uri="{FF2B5EF4-FFF2-40B4-BE49-F238E27FC236}">
                <a16:creationId xmlns:a16="http://schemas.microsoft.com/office/drawing/2014/main" id="{56FF182B-9496-40ED-A252-BFF22840ECD9}"/>
              </a:ext>
            </a:extLst>
          </p:cNvPr>
          <p:cNvSpPr>
            <a:spLocks noGrp="1"/>
          </p:cNvSpPr>
          <p:nvPr>
            <p:ph type="sldNum" sz="quarter" idx="12"/>
          </p:nvPr>
        </p:nvSpPr>
        <p:spPr/>
        <p:txBody>
          <a:bodyPr/>
          <a:lstStyle/>
          <a:p>
            <a:fld id="{07265E58-8C36-FA47-876F-2F2E36C1F994}" type="slidenum">
              <a:rPr lang="en-US" smtClean="0"/>
              <a:pPr/>
              <a:t>7</a:t>
            </a:fld>
            <a:endParaRPr lang="en-US" dirty="0"/>
          </a:p>
        </p:txBody>
      </p:sp>
      <p:pic>
        <p:nvPicPr>
          <p:cNvPr id="5" name="Picture 4">
            <a:extLst>
              <a:ext uri="{FF2B5EF4-FFF2-40B4-BE49-F238E27FC236}">
                <a16:creationId xmlns:a16="http://schemas.microsoft.com/office/drawing/2014/main" id="{0EFC74BE-7908-4C05-B318-65F3F6B2A478}"/>
              </a:ext>
            </a:extLst>
          </p:cNvPr>
          <p:cNvPicPr>
            <a:picLocks noChangeAspect="1"/>
          </p:cNvPicPr>
          <p:nvPr/>
        </p:nvPicPr>
        <p:blipFill>
          <a:blip r:embed="rId4"/>
          <a:stretch>
            <a:fillRect/>
          </a:stretch>
        </p:blipFill>
        <p:spPr>
          <a:xfrm>
            <a:off x="4572000" y="1023980"/>
            <a:ext cx="3987800" cy="5041367"/>
          </a:xfrm>
          <a:prstGeom prst="rect">
            <a:avLst/>
          </a:prstGeom>
        </p:spPr>
      </p:pic>
    </p:spTree>
    <p:custDataLst>
      <p:tags r:id="rId1"/>
    </p:custDataLst>
    <p:extLst>
      <p:ext uri="{BB962C8B-B14F-4D97-AF65-F5344CB8AC3E}">
        <p14:creationId xmlns:p14="http://schemas.microsoft.com/office/powerpoint/2010/main" val="3795133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325237"/>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dirty="0"/>
              <a:t>What is Family?</a:t>
            </a:r>
          </a:p>
        </p:txBody>
      </p:sp>
      <p:sp>
        <p:nvSpPr>
          <p:cNvPr id="4" name="Subtitle 2"/>
          <p:cNvSpPr txBox="1">
            <a:spLocks/>
          </p:cNvSpPr>
          <p:nvPr/>
        </p:nvSpPr>
        <p:spPr>
          <a:xfrm>
            <a:off x="519390" y="1210614"/>
            <a:ext cx="8141134" cy="537049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endParaRPr lang="en-AU" sz="30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51F3EFE-E26E-434C-AE64-B9C46566561B}"/>
              </a:ext>
            </a:extLst>
          </p:cNvPr>
          <p:cNvSpPr>
            <a:spLocks noGrp="1"/>
          </p:cNvSpPr>
          <p:nvPr>
            <p:ph type="sldNum" sz="quarter" idx="12"/>
          </p:nvPr>
        </p:nvSpPr>
        <p:spPr/>
        <p:txBody>
          <a:bodyPr/>
          <a:lstStyle/>
          <a:p>
            <a:fld id="{07265E58-8C36-FA47-876F-2F2E36C1F994}" type="slidenum">
              <a:rPr lang="en-US" smtClean="0"/>
              <a:pPr/>
              <a:t>8</a:t>
            </a:fld>
            <a:endParaRPr lang="en-US" dirty="0"/>
          </a:p>
        </p:txBody>
      </p:sp>
      <p:sp>
        <p:nvSpPr>
          <p:cNvPr id="6" name="Subtitle 2">
            <a:extLst>
              <a:ext uri="{FF2B5EF4-FFF2-40B4-BE49-F238E27FC236}">
                <a16:creationId xmlns:a16="http://schemas.microsoft.com/office/drawing/2014/main" id="{D3A9F1F8-9D30-4179-A041-06604CE86465}"/>
              </a:ext>
            </a:extLst>
          </p:cNvPr>
          <p:cNvSpPr txBox="1">
            <a:spLocks/>
          </p:cNvSpPr>
          <p:nvPr/>
        </p:nvSpPr>
        <p:spPr>
          <a:xfrm>
            <a:off x="519390" y="1210614"/>
            <a:ext cx="8141134" cy="4925414"/>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n-AU" sz="3200" dirty="0">
                <a:solidFill>
                  <a:schemeClr val="tx1"/>
                </a:solidFill>
                <a:latin typeface="Arial" panose="020B0604020202020204" pitchFamily="34" charset="0"/>
                <a:cs typeface="Arial" panose="020B0604020202020204" pitchFamily="34" charset="0"/>
              </a:rPr>
              <a:t>The meaning of family is broad and can include:</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Immediate Family</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Extended family </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Partners</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Friends</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Carers</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Anyone who plays a significant roles in someone’s life </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Significant other and Chosen family</a:t>
            </a:r>
          </a:p>
          <a:p>
            <a:pPr marL="457200" indent="-4572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7698CF4-E8D9-4B7B-85BC-17282053EEFF}"/>
              </a:ext>
            </a:extLst>
          </p:cNvPr>
          <p:cNvPicPr>
            <a:picLocks noChangeAspect="1"/>
          </p:cNvPicPr>
          <p:nvPr/>
        </p:nvPicPr>
        <p:blipFill>
          <a:blip r:embed="rId4"/>
          <a:stretch>
            <a:fillRect/>
          </a:stretch>
        </p:blipFill>
        <p:spPr>
          <a:xfrm>
            <a:off x="4355432" y="1744578"/>
            <a:ext cx="4038830" cy="2779295"/>
          </a:xfrm>
          <a:prstGeom prst="rect">
            <a:avLst/>
          </a:prstGeom>
        </p:spPr>
      </p:pic>
    </p:spTree>
    <p:custDataLst>
      <p:tags r:id="rId1"/>
    </p:custDataLst>
    <p:extLst>
      <p:ext uri="{BB962C8B-B14F-4D97-AF65-F5344CB8AC3E}">
        <p14:creationId xmlns:p14="http://schemas.microsoft.com/office/powerpoint/2010/main" val="144905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19390" y="325237"/>
            <a:ext cx="8141134" cy="698411"/>
          </a:xfrm>
          <a:prstGeom prst="rect">
            <a:avLst/>
          </a:prstGeom>
        </p:spPr>
        <p:txBody>
          <a:bodyPr>
            <a:noAutofit/>
          </a:bodyPr>
          <a:lstStyle>
            <a:lvl1pPr marL="0" indent="0" algn="l" defTabSz="457200" rtl="0" eaLnBrk="1" latinLnBrk="0" hangingPunct="1">
              <a:spcBef>
                <a:spcPct val="20000"/>
              </a:spcBef>
              <a:buFont typeface="Arial"/>
              <a:buNone/>
              <a:defRPr sz="4400" b="1" i="0" kern="1200" baseline="0">
                <a:solidFill>
                  <a:srgbClr val="008E84"/>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AU" dirty="0"/>
              <a:t>Diversity in Families</a:t>
            </a:r>
          </a:p>
        </p:txBody>
      </p:sp>
      <p:sp>
        <p:nvSpPr>
          <p:cNvPr id="4" name="Subtitle 2"/>
          <p:cNvSpPr txBox="1">
            <a:spLocks/>
          </p:cNvSpPr>
          <p:nvPr/>
        </p:nvSpPr>
        <p:spPr>
          <a:xfrm>
            <a:off x="519390" y="1210614"/>
            <a:ext cx="8141134" cy="537049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indent="-571500">
              <a:buFont typeface="Arial" panose="020B0604020202020204" pitchFamily="34" charset="0"/>
              <a:buChar char="•"/>
              <a:defRPr/>
            </a:pPr>
            <a:endParaRPr lang="en-AU" sz="30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51F3EFE-E26E-434C-AE64-B9C46566561B}"/>
              </a:ext>
            </a:extLst>
          </p:cNvPr>
          <p:cNvSpPr>
            <a:spLocks noGrp="1"/>
          </p:cNvSpPr>
          <p:nvPr>
            <p:ph type="sldNum" sz="quarter" idx="12"/>
          </p:nvPr>
        </p:nvSpPr>
        <p:spPr/>
        <p:txBody>
          <a:bodyPr/>
          <a:lstStyle/>
          <a:p>
            <a:fld id="{07265E58-8C36-FA47-876F-2F2E36C1F994}" type="slidenum">
              <a:rPr lang="en-US" smtClean="0"/>
              <a:pPr/>
              <a:t>9</a:t>
            </a:fld>
            <a:endParaRPr lang="en-US" dirty="0"/>
          </a:p>
        </p:txBody>
      </p:sp>
      <p:sp>
        <p:nvSpPr>
          <p:cNvPr id="6" name="Subtitle 2">
            <a:extLst>
              <a:ext uri="{FF2B5EF4-FFF2-40B4-BE49-F238E27FC236}">
                <a16:creationId xmlns:a16="http://schemas.microsoft.com/office/drawing/2014/main" id="{D3A9F1F8-9D30-4179-A041-06604CE86465}"/>
              </a:ext>
            </a:extLst>
          </p:cNvPr>
          <p:cNvSpPr txBox="1">
            <a:spLocks/>
          </p:cNvSpPr>
          <p:nvPr/>
        </p:nvSpPr>
        <p:spPr>
          <a:xfrm>
            <a:off x="519390" y="1210614"/>
            <a:ext cx="8141134" cy="492541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4000" b="0" i="0" kern="1200" baseline="0">
                <a:solidFill>
                  <a:schemeClr val="tx1">
                    <a:tint val="75000"/>
                  </a:schemeClr>
                </a:solidFill>
                <a:latin typeface="VAGblake-Bold"/>
                <a:ea typeface="+mn-ea"/>
                <a:cs typeface="VAGblake-Bol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Aboriginal families</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Culturally and Linguistically Diverse Families</a:t>
            </a:r>
          </a:p>
          <a:p>
            <a:pPr marL="457200" indent="-457200">
              <a:buFont typeface="Arial" panose="020B0604020202020204" pitchFamily="34" charset="0"/>
              <a:buChar char="•"/>
              <a:defRPr/>
            </a:pPr>
            <a:r>
              <a:rPr lang="en-AU" sz="3200" dirty="0">
                <a:solidFill>
                  <a:schemeClr val="tx1"/>
                </a:solidFill>
                <a:latin typeface="Arial" panose="020B0604020202020204" pitchFamily="34" charset="0"/>
                <a:cs typeface="Arial" panose="020B0604020202020204" pitchFamily="34" charset="0"/>
              </a:rPr>
              <a:t>Chosen Family – LGBTI communities</a:t>
            </a:r>
          </a:p>
          <a:p>
            <a:pPr>
              <a:defRPr/>
            </a:pPr>
            <a:endParaRPr lang="en-AU" sz="3200" dirty="0">
              <a:solidFill>
                <a:schemeClr val="tx1"/>
              </a:solidFill>
              <a:latin typeface="Arial" panose="020B0604020202020204" pitchFamily="34" charset="0"/>
              <a:cs typeface="Arial" panose="020B0604020202020204" pitchFamily="34" charset="0"/>
            </a:endParaRPr>
          </a:p>
          <a:p>
            <a:pPr>
              <a:defRPr/>
            </a:pPr>
            <a:r>
              <a:rPr lang="en-AU" sz="3200" dirty="0">
                <a:solidFill>
                  <a:schemeClr val="tx1"/>
                </a:solidFill>
                <a:latin typeface="Arial" panose="020B0604020202020204" pitchFamily="34" charset="0"/>
                <a:cs typeface="Arial" panose="020B0604020202020204" pitchFamily="34" charset="0"/>
              </a:rPr>
              <a:t>“There is so much diversity within our own communities - there is no one ‘cookie-cutter’ relationship type” 			</a:t>
            </a:r>
          </a:p>
          <a:p>
            <a:pPr algn="r">
              <a:defRPr/>
            </a:pPr>
            <a:r>
              <a:rPr lang="en-AU" sz="2800" i="1" dirty="0">
                <a:solidFill>
                  <a:schemeClr val="tx1"/>
                </a:solidFill>
                <a:latin typeface="Arial" panose="020B0604020202020204" pitchFamily="34" charset="0"/>
                <a:cs typeface="Arial" panose="020B0604020202020204" pitchFamily="34" charset="0"/>
              </a:rPr>
              <a:t>Kai Noonan ACON</a:t>
            </a:r>
          </a:p>
          <a:p>
            <a:pPr marL="457200" indent="-4572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a:p>
            <a:pPr>
              <a:defRPr/>
            </a:pPr>
            <a:endParaRPr lang="en-AU" sz="3200" dirty="0">
              <a:solidFill>
                <a:schemeClr val="tx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endParaRPr lang="en-AU" sz="3200"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61003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ADA">
      <a:majorFont>
        <a:latin typeface="VAG Rounded Std Thin"/>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ADA">
      <a:majorFont>
        <a:latin typeface="VAG Rounded Std Thin"/>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A294A0D6EE4C4DB6309709C7983B74" ma:contentTypeVersion="10" ma:contentTypeDescription="Create a new document." ma:contentTypeScope="" ma:versionID="40a5ad2e9b5019b4a1229c173a04ca16">
  <xsd:schema xmlns:xsd="http://www.w3.org/2001/XMLSchema" xmlns:xs="http://www.w3.org/2001/XMLSchema" xmlns:p="http://schemas.microsoft.com/office/2006/metadata/properties" xmlns:ns2="14c5a56e-ced3-43ad-8a76-68a367d68378" xmlns:ns3="74de729d-11d6-4b32-99ce-412e9004fa06" targetNamespace="http://schemas.microsoft.com/office/2006/metadata/properties" ma:root="true" ma:fieldsID="1df21cc17f47047b4cb2e4493acf81e9" ns2:_="" ns3:_="">
    <xsd:import namespace="14c5a56e-ced3-43ad-8a76-68a367d68378"/>
    <xsd:import namespace="74de729d-11d6-4b32-99ce-412e9004fa0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2:SharedWithUsers" minOccurs="0"/>
                <xsd:element ref="ns2:SharedWithDetails"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c5a56e-ced3-43ad-8a76-68a367d6837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4"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de729d-11d6-4b32-99ce-412e9004fa0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14c5a56e-ced3-43ad-8a76-68a367d68378">23ST2XJ3F2FU-1797567310-146718</_dlc_DocId>
    <_dlc_DocIdUrl xmlns="14c5a56e-ced3-43ad-8a76-68a367d68378">
      <Url>https://nadaau.sharepoint.com/_layouts/15/DocIdRedir.aspx?ID=23ST2XJ3F2FU-1797567310-146718</Url>
      <Description>23ST2XJ3F2FU-1797567310-146718</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0C2BBB-8783-4BEF-80A5-A1FB88246AE2}"/>
</file>

<file path=customXml/itemProps2.xml><?xml version="1.0" encoding="utf-8"?>
<ds:datastoreItem xmlns:ds="http://schemas.openxmlformats.org/officeDocument/2006/customXml" ds:itemID="{D12A210C-AEFE-4526-AB3B-4DC14CCAB131}">
  <ds:schemaRefs>
    <ds:schemaRef ds:uri="http://purl.org/dc/dcmitype/"/>
    <ds:schemaRef ds:uri="http://schemas.microsoft.com/office/2006/documentManagement/types"/>
    <ds:schemaRef ds:uri="http://schemas.openxmlformats.org/package/2006/metadata/core-properties"/>
    <ds:schemaRef ds:uri="http://purl.org/dc/terms/"/>
    <ds:schemaRef ds:uri="http://purl.org/dc/elements/1.1/"/>
    <ds:schemaRef ds:uri="74de729d-11d6-4b32-99ce-412e9004fa06"/>
    <ds:schemaRef ds:uri="http://schemas.microsoft.com/office/2006/metadata/properties"/>
    <ds:schemaRef ds:uri="http://schemas.microsoft.com/office/infopath/2007/PartnerControls"/>
    <ds:schemaRef ds:uri="14c5a56e-ced3-43ad-8a76-68a367d68378"/>
    <ds:schemaRef ds:uri="http://www.w3.org/XML/1998/namespace"/>
  </ds:schemaRefs>
</ds:datastoreItem>
</file>

<file path=customXml/itemProps3.xml><?xml version="1.0" encoding="utf-8"?>
<ds:datastoreItem xmlns:ds="http://schemas.openxmlformats.org/officeDocument/2006/customXml" ds:itemID="{4013EB9B-ED3A-4EBA-B1C4-40AAC6C27364}">
  <ds:schemaRefs>
    <ds:schemaRef ds:uri="http://schemas.microsoft.com/sharepoint/events"/>
  </ds:schemaRefs>
</ds:datastoreItem>
</file>

<file path=customXml/itemProps4.xml><?xml version="1.0" encoding="utf-8"?>
<ds:datastoreItem xmlns:ds="http://schemas.openxmlformats.org/officeDocument/2006/customXml" ds:itemID="{D38E74ED-2639-4048-B474-283D860B23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45786</TotalTime>
  <Words>2836</Words>
  <Application>Microsoft Office PowerPoint</Application>
  <PresentationFormat>On-screen Show (4:3)</PresentationFormat>
  <Paragraphs>467</Paragraphs>
  <Slides>44</Slides>
  <Notes>42</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44</vt:i4>
      </vt:variant>
    </vt:vector>
  </HeadingPairs>
  <TitlesOfParts>
    <vt:vector size="63" baseType="lpstr">
      <vt:lpstr>MS Gothic</vt:lpstr>
      <vt:lpstr>Arial</vt:lpstr>
      <vt:lpstr>Arial Narrow</vt:lpstr>
      <vt:lpstr>Berlin Sans FB Demi</vt:lpstr>
      <vt:lpstr>Calibri</vt:lpstr>
      <vt:lpstr>Comic Sans MS</vt:lpstr>
      <vt:lpstr>Goudy Old Style</vt:lpstr>
      <vt:lpstr>HelveticaNeue-Light</vt:lpstr>
      <vt:lpstr>Lucida Fax</vt:lpstr>
      <vt:lpstr>Segoe UI Semibold</vt:lpstr>
      <vt:lpstr>Trebuchet MS</vt:lpstr>
      <vt:lpstr>VAG Rounded Std Thin</vt:lpstr>
      <vt:lpstr>VAGblake-Bold</vt:lpstr>
      <vt:lpstr>Wingdings</vt:lpstr>
      <vt:lpstr>Office Theme</vt:lpstr>
      <vt:lpstr>Custom Design</vt:lpstr>
      <vt:lpstr>2_Custom Design</vt:lpstr>
      <vt:lpstr>1_Custom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DRUG SUPPORT CORE PRINCIPLES</vt:lpstr>
      <vt:lpstr>HOW FAMILIES ACCESS SUPPORT  -3 TYPES</vt:lpstr>
      <vt:lpstr>PowerPoint Presentation</vt:lpstr>
      <vt:lpstr>STAGES OF CHANGE – FAMILY MEMBERS - by Family Drug Support (2001)</vt:lpstr>
      <vt:lpstr>Stages if change family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Afternoon Tea</vt:lpstr>
      <vt:lpstr>PowerPoint Presentation</vt:lpstr>
      <vt:lpstr>PowerPoint Presentation</vt:lpstr>
      <vt:lpstr>PowerPoint Presentation</vt:lpstr>
      <vt:lpstr>PowerPoint Presentation</vt:lpstr>
      <vt:lpstr>PowerPoint Presentation</vt:lpstr>
      <vt:lpstr>PowerPoint Presentation</vt:lpstr>
    </vt:vector>
  </TitlesOfParts>
  <Company>Pro Bono Publico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Melinda Hunt</dc:creator>
  <cp:lastModifiedBy>Rubi Montecinos</cp:lastModifiedBy>
  <cp:revision>609</cp:revision>
  <cp:lastPrinted>2018-10-22T05:12:50Z</cp:lastPrinted>
  <dcterms:created xsi:type="dcterms:W3CDTF">2014-08-29T08:01:40Z</dcterms:created>
  <dcterms:modified xsi:type="dcterms:W3CDTF">2018-11-12T00:09:47Z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0x01010046A294A0D6EE4C4DB6309709C7983B74</vt:lpwstr>
  </property>
  <property fmtid="{D5CDD505-2E9C-101B-9397-08002B2CF9AE}" pid="3" name="_dlc_DocIdItemGuid">
    <vt:lpwstr>b3f58033-cbf8-42be-a0f1-9b590dbdce15</vt:lpwstr>
  </property>
  <property fmtid="{D5CDD505-2E9C-101B-9397-08002B2CF9AE}" pid="4" name="ArticulateGUID">
    <vt:lpwstr>296E24B8-06EF-4160-9C67-7A9FE315BD83</vt:lpwstr>
  </property>
  <property fmtid="{D5CDD505-2E9C-101B-9397-08002B2CF9AE}" pid="5" name="ArticulatePath">
    <vt:lpwstr>Working with Families Training Workshop 2018_Campbelltown</vt:lpwstr>
  </property>
</Properties>
</file>